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763" r:id="rId2"/>
    <p:sldId id="671" r:id="rId3"/>
    <p:sldId id="738" r:id="rId4"/>
    <p:sldId id="739" r:id="rId5"/>
    <p:sldId id="740" r:id="rId6"/>
    <p:sldId id="741" r:id="rId7"/>
    <p:sldId id="769" r:id="rId8"/>
    <p:sldId id="742" r:id="rId9"/>
    <p:sldId id="743" r:id="rId10"/>
    <p:sldId id="744" r:id="rId11"/>
    <p:sldId id="745" r:id="rId12"/>
    <p:sldId id="746" r:id="rId13"/>
    <p:sldId id="747" r:id="rId14"/>
    <p:sldId id="748" r:id="rId15"/>
    <p:sldId id="74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264" y="-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8CB4F-5EE8-444A-8525-DC99CF0E8840}" type="datetimeFigureOut">
              <a:rPr lang="en-US" smtClean="0"/>
              <a:t>3/10/17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B73AA-CBD5-954F-8F72-255EE0AFB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06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B73AA-CBD5-954F-8F72-255EE0AFB2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73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B7215-7CAF-244E-A92B-5284DBEFF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33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B7215-7CAF-244E-A92B-5284DBEFF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33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9449D3-8FBF-1C44-B421-CBC1B4941AAE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62465" name="Text Box 1"/>
          <p:cNvSpPr txBox="1">
            <a:spLocks noChangeArrowheads="1"/>
          </p:cNvSpPr>
          <p:nvPr/>
        </p:nvSpPr>
        <p:spPr bwMode="auto">
          <a:xfrm>
            <a:off x="1209675" y="694142"/>
            <a:ext cx="4438650" cy="342959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2466" name="Text Box 2"/>
          <p:cNvSpPr txBox="1">
            <a:spLocks noGrp="1" noChangeArrowheads="1"/>
          </p:cNvSpPr>
          <p:nvPr>
            <p:ph type="body"/>
          </p:nvPr>
        </p:nvSpPr>
        <p:spPr>
          <a:xfrm>
            <a:off x="685801" y="4341937"/>
            <a:ext cx="5472113" cy="4100016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DF789C7-98BE-BA44-A6FE-4F677D6EF0EB}" type="slidenum">
              <a:rPr lang="en-US"/>
              <a:pPr/>
              <a:t>4</a:t>
            </a:fld>
            <a:endParaRPr lang="en-US"/>
          </a:p>
        </p:txBody>
      </p:sp>
      <p:sp>
        <p:nvSpPr>
          <p:cNvPr id="60417" name="Text Box 1"/>
          <p:cNvSpPr txBox="1">
            <a:spLocks noChangeArrowheads="1"/>
          </p:cNvSpPr>
          <p:nvPr/>
        </p:nvSpPr>
        <p:spPr bwMode="auto">
          <a:xfrm>
            <a:off x="2143125" y="694171"/>
            <a:ext cx="25703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US"/>
          </a:p>
        </p:txBody>
      </p:sp>
      <p:sp>
        <p:nvSpPr>
          <p:cNvPr id="6041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0" y="4342534"/>
            <a:ext cx="5469872" cy="40971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A1C4E1C-7D7E-DC42-8243-780F84FDB58C}" type="slidenum">
              <a:rPr lang="en-US"/>
              <a:pPr/>
              <a:t>5</a:t>
            </a:fld>
            <a:endParaRPr lang="en-US"/>
          </a:p>
        </p:txBody>
      </p:sp>
      <p:sp>
        <p:nvSpPr>
          <p:cNvPr id="61441" name="Text Box 1"/>
          <p:cNvSpPr txBox="1">
            <a:spLocks noChangeArrowheads="1"/>
          </p:cNvSpPr>
          <p:nvPr/>
        </p:nvSpPr>
        <p:spPr bwMode="auto">
          <a:xfrm>
            <a:off x="2143125" y="694171"/>
            <a:ext cx="25703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US"/>
          </a:p>
        </p:txBody>
      </p:sp>
      <p:sp>
        <p:nvSpPr>
          <p:cNvPr id="61442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0" y="4342534"/>
            <a:ext cx="5469872" cy="40971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9AE872-3659-964A-B6ED-D14D29E23971}" type="slidenum">
              <a:rPr lang="en-US"/>
              <a:pPr/>
              <a:t>6</a:t>
            </a:fld>
            <a:endParaRPr lang="en-US"/>
          </a:p>
        </p:txBody>
      </p:sp>
      <p:sp>
        <p:nvSpPr>
          <p:cNvPr id="62465" name="Text Box 1"/>
          <p:cNvSpPr txBox="1">
            <a:spLocks noChangeArrowheads="1"/>
          </p:cNvSpPr>
          <p:nvPr/>
        </p:nvSpPr>
        <p:spPr bwMode="auto">
          <a:xfrm>
            <a:off x="2143125" y="694171"/>
            <a:ext cx="25703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US"/>
          </a:p>
        </p:txBody>
      </p:sp>
      <p:sp>
        <p:nvSpPr>
          <p:cNvPr id="62466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6360" y="4342534"/>
            <a:ext cx="5469872" cy="409719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E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B7215-7CAF-244E-A92B-5284DBEFF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88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Visible + UV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B7215-7CAF-244E-A92B-5284DBEFF6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11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 sure to remind students that white = light and dark = no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B7215-7CAF-244E-A92B-5284DBEFF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67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B7215-7CAF-244E-A92B-5284DBEFF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46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7382-F9DE-174F-9397-F9C49A92C783}" type="datetimeFigureOut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BA08-BC82-9A4E-99B3-C0B50F835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67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7382-F9DE-174F-9397-F9C49A92C783}" type="datetimeFigureOut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BA08-BC82-9A4E-99B3-C0B50F835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8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7382-F9DE-174F-9397-F9C49A92C783}" type="datetimeFigureOut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BA08-BC82-9A4E-99B3-C0B50F835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0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7382-F9DE-174F-9397-F9C49A92C783}" type="datetimeFigureOut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BA08-BC82-9A4E-99B3-C0B50F835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61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7382-F9DE-174F-9397-F9C49A92C783}" type="datetimeFigureOut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BA08-BC82-9A4E-99B3-C0B50F835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7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7382-F9DE-174F-9397-F9C49A92C783}" type="datetimeFigureOut">
              <a:rPr lang="en-US" smtClean="0"/>
              <a:t>3/10/17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BA08-BC82-9A4E-99B3-C0B50F835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86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7382-F9DE-174F-9397-F9C49A92C783}" type="datetimeFigureOut">
              <a:rPr lang="en-US" smtClean="0"/>
              <a:t>3/10/17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BA08-BC82-9A4E-99B3-C0B50F835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25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7382-F9DE-174F-9397-F9C49A92C783}" type="datetimeFigureOut">
              <a:rPr lang="en-US" smtClean="0"/>
              <a:t>3/10/17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BA08-BC82-9A4E-99B3-C0B50F835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67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7382-F9DE-174F-9397-F9C49A92C783}" type="datetimeFigureOut">
              <a:rPr lang="en-US" smtClean="0"/>
              <a:t>3/10/17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BA08-BC82-9A4E-99B3-C0B50F835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02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7382-F9DE-174F-9397-F9C49A92C783}" type="datetimeFigureOut">
              <a:rPr lang="en-US" smtClean="0"/>
              <a:t>3/10/17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BA08-BC82-9A4E-99B3-C0B50F835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2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7382-F9DE-174F-9397-F9C49A92C783}" type="datetimeFigureOut">
              <a:rPr lang="en-US" smtClean="0"/>
              <a:t>3/10/17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EBA08-BC82-9A4E-99B3-C0B50F835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2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97382-F9DE-174F-9397-F9C49A92C783}" type="datetimeFigureOut">
              <a:rPr lang="en-US" smtClean="0"/>
              <a:t>3/10/17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EBA08-BC82-9A4E-99B3-C0B50F835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0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47795" y="5060255"/>
            <a:ext cx="18561369" cy="1885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0174" y="-677354"/>
            <a:ext cx="9601200" cy="4734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9614" y="2921891"/>
            <a:ext cx="2739775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5868" y="2514600"/>
            <a:ext cx="27432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333" y="2130425"/>
            <a:ext cx="8686799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eorgia"/>
                <a:cs typeface="Georgia"/>
              </a:rPr>
              <a:t>ASTR 101: Introduction to Astronomy</a:t>
            </a:r>
            <a:br>
              <a:rPr lang="en-US" dirty="0" smtClean="0">
                <a:solidFill>
                  <a:schemeClr val="bg1"/>
                </a:solidFill>
                <a:latin typeface="Georgia"/>
                <a:cs typeface="Georgia"/>
              </a:rPr>
            </a:br>
            <a:r>
              <a:rPr lang="en-US" dirty="0" smtClean="0">
                <a:solidFill>
                  <a:schemeClr val="bg1"/>
                </a:solidFill>
                <a:latin typeface="Georgia"/>
                <a:cs typeface="Georgia"/>
              </a:rPr>
              <a:t>The Solar System</a:t>
            </a:r>
            <a:endParaRPr lang="en-US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198" y="3708396"/>
            <a:ext cx="6400800" cy="1752600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Georgia"/>
                <a:cs typeface="Georgia"/>
              </a:rPr>
              <a:t>Dr. Colin S. Wallace</a:t>
            </a:r>
          </a:p>
          <a:p>
            <a:r>
              <a:rPr lang="en-US" smtClean="0">
                <a:solidFill>
                  <a:srgbClr val="FFFFFF"/>
                </a:solidFill>
                <a:latin typeface="Georgia"/>
                <a:cs typeface="Georgia"/>
              </a:rPr>
              <a:t>Lecture 24: </a:t>
            </a:r>
            <a:r>
              <a:rPr lang="en-US" dirty="0" smtClean="0">
                <a:solidFill>
                  <a:srgbClr val="FFFFFF"/>
                </a:solidFill>
                <a:latin typeface="Georgia"/>
                <a:cs typeface="Georgia"/>
              </a:rPr>
              <a:t>Line Spectra Formation</a:t>
            </a:r>
          </a:p>
          <a:p>
            <a:r>
              <a:rPr lang="en-US" dirty="0" smtClean="0">
                <a:solidFill>
                  <a:srgbClr val="FFFFFF"/>
                </a:solidFill>
                <a:latin typeface="Georgia"/>
                <a:cs typeface="Georgia"/>
              </a:rPr>
              <a:t>March 10, 2017</a:t>
            </a:r>
            <a:endParaRPr lang="en-US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383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21" y="20638"/>
            <a:ext cx="8767779" cy="1143000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Molecular </a:t>
            </a:r>
            <a:r>
              <a:rPr lang="en-US" sz="2400" b="1" dirty="0" smtClean="0">
                <a:solidFill>
                  <a:srgbClr val="FF0000"/>
                </a:solidFill>
                <a:latin typeface="Georgia"/>
                <a:cs typeface="Georgia"/>
              </a:rPr>
              <a:t>Vibrations</a:t>
            </a:r>
            <a:r>
              <a:rPr lang="en-US" sz="2400" dirty="0" smtClean="0">
                <a:latin typeface="Georgia"/>
                <a:cs typeface="Georgia"/>
              </a:rPr>
              <a:t> and the Emission of </a:t>
            </a:r>
            <a:r>
              <a:rPr lang="en-US" sz="2400" b="1" dirty="0" smtClean="0">
                <a:solidFill>
                  <a:srgbClr val="FF0000"/>
                </a:solidFill>
                <a:latin typeface="Georgia"/>
                <a:cs typeface="Georgia"/>
              </a:rPr>
              <a:t>Infrared Light</a:t>
            </a:r>
            <a:endParaRPr lang="en-US" sz="2400" b="1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39800"/>
            <a:ext cx="9144000" cy="370702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Georgia"/>
                <a:cs typeface="Georgia"/>
              </a:rPr>
              <a:t>When a molecule transitions from a faster </a:t>
            </a:r>
            <a:r>
              <a:rPr lang="en-US" sz="2200" dirty="0" smtClean="0">
                <a:latin typeface="Georgia"/>
                <a:cs typeface="Georgia"/>
              </a:rPr>
              <a:t>vibration </a:t>
            </a:r>
            <a:r>
              <a:rPr lang="en-US" sz="2200" dirty="0">
                <a:latin typeface="Georgia"/>
                <a:cs typeface="Georgia"/>
              </a:rPr>
              <a:t>(higher energy state) to a slower </a:t>
            </a:r>
            <a:r>
              <a:rPr lang="en-US" sz="2200" dirty="0" smtClean="0">
                <a:latin typeface="Georgia"/>
                <a:cs typeface="Georgia"/>
              </a:rPr>
              <a:t>vibration </a:t>
            </a:r>
            <a:r>
              <a:rPr lang="en-US" sz="2200" dirty="0">
                <a:latin typeface="Georgia"/>
                <a:cs typeface="Georgia"/>
              </a:rPr>
              <a:t>(lower energy state), the molecule emits a photon of light with an energy equal to the energy difference between the molecule’s two </a:t>
            </a:r>
            <a:r>
              <a:rPr lang="en-US" sz="2200" dirty="0" smtClean="0">
                <a:latin typeface="Georgia"/>
                <a:cs typeface="Georgia"/>
              </a:rPr>
              <a:t>vibrational </a:t>
            </a:r>
            <a:r>
              <a:rPr lang="en-US" sz="2200" dirty="0">
                <a:latin typeface="Georgia"/>
                <a:cs typeface="Georgia"/>
              </a:rPr>
              <a:t>energy states. </a:t>
            </a:r>
            <a:endParaRPr lang="en-US" sz="2200" dirty="0" smtClean="0">
              <a:latin typeface="Georgia"/>
              <a:cs typeface="Georgia"/>
            </a:endParaRPr>
          </a:p>
          <a:p>
            <a:r>
              <a:rPr lang="en-US" sz="2200" dirty="0" smtClean="0">
                <a:latin typeface="Georgia"/>
                <a:cs typeface="Georgia"/>
              </a:rPr>
              <a:t>The more arcs, the faster the molecule vibrates.</a:t>
            </a:r>
          </a:p>
          <a:p>
            <a:r>
              <a:rPr lang="en-US" sz="2200" dirty="0" smtClean="0">
                <a:latin typeface="Georgia"/>
                <a:cs typeface="Georgia"/>
              </a:rPr>
              <a:t>The greater the change in the number of arcs, the greater the change in energy.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3022" y="3738790"/>
            <a:ext cx="8416420" cy="1181481"/>
            <a:chOff x="173021" y="5465990"/>
            <a:chExt cx="8416420" cy="1181481"/>
          </a:xfrm>
        </p:grpSpPr>
        <p:sp>
          <p:nvSpPr>
            <p:cNvPr id="6" name="Oval 5"/>
            <p:cNvSpPr/>
            <p:nvPr/>
          </p:nvSpPr>
          <p:spPr>
            <a:xfrm>
              <a:off x="928351" y="5714784"/>
              <a:ext cx="649635" cy="648412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341050" y="5594899"/>
              <a:ext cx="928051" cy="92814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561230" y="6057682"/>
              <a:ext cx="773376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2860501" y="5529155"/>
              <a:ext cx="1142018" cy="1112485"/>
              <a:chOff x="0" y="0"/>
              <a:chExt cx="562610" cy="548005"/>
            </a:xfrm>
          </p:grpSpPr>
          <p:sp>
            <p:nvSpPr>
              <p:cNvPr id="15" name="Block Arc 14"/>
              <p:cNvSpPr/>
              <p:nvPr/>
            </p:nvSpPr>
            <p:spPr>
              <a:xfrm rot="5400000">
                <a:off x="-135572" y="150177"/>
                <a:ext cx="533400" cy="262255"/>
              </a:xfrm>
              <a:prstGeom prst="blockArc">
                <a:avLst>
                  <a:gd name="adj1" fmla="val 12584691"/>
                  <a:gd name="adj2" fmla="val 19094890"/>
                  <a:gd name="adj3" fmla="val 4851"/>
                </a:avLst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" name="Block Arc 15"/>
              <p:cNvSpPr/>
              <p:nvPr/>
            </p:nvSpPr>
            <p:spPr>
              <a:xfrm rot="5400000">
                <a:off x="-75882" y="108267"/>
                <a:ext cx="533400" cy="330835"/>
              </a:xfrm>
              <a:prstGeom prst="blockArc">
                <a:avLst>
                  <a:gd name="adj1" fmla="val 12584691"/>
                  <a:gd name="adj2" fmla="val 19120193"/>
                  <a:gd name="adj3" fmla="val 2490"/>
                </a:avLst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" name="Block Arc 16"/>
              <p:cNvSpPr/>
              <p:nvPr/>
            </p:nvSpPr>
            <p:spPr>
              <a:xfrm rot="5400000">
                <a:off x="-5715" y="77470"/>
                <a:ext cx="533400" cy="391160"/>
              </a:xfrm>
              <a:prstGeom prst="blockArc">
                <a:avLst>
                  <a:gd name="adj1" fmla="val 12584691"/>
                  <a:gd name="adj2" fmla="val 18952627"/>
                  <a:gd name="adj3" fmla="val 3611"/>
                </a:avLst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Block Arc 17"/>
              <p:cNvSpPr/>
              <p:nvPr/>
            </p:nvSpPr>
            <p:spPr>
              <a:xfrm rot="5400000">
                <a:off x="68263" y="39052"/>
                <a:ext cx="533400" cy="455295"/>
              </a:xfrm>
              <a:prstGeom prst="blockArc">
                <a:avLst>
                  <a:gd name="adj1" fmla="val 12584691"/>
                  <a:gd name="adj2" fmla="val 18970755"/>
                  <a:gd name="adj3" fmla="val 1940"/>
                </a:avLst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 rot="10800000">
              <a:off x="173021" y="5465990"/>
              <a:ext cx="1142018" cy="1112485"/>
              <a:chOff x="0" y="0"/>
              <a:chExt cx="562610" cy="548005"/>
            </a:xfrm>
          </p:grpSpPr>
          <p:sp>
            <p:nvSpPr>
              <p:cNvPr id="11" name="Block Arc 10"/>
              <p:cNvSpPr/>
              <p:nvPr/>
            </p:nvSpPr>
            <p:spPr>
              <a:xfrm rot="5400000">
                <a:off x="-135572" y="150177"/>
                <a:ext cx="533400" cy="262255"/>
              </a:xfrm>
              <a:prstGeom prst="blockArc">
                <a:avLst>
                  <a:gd name="adj1" fmla="val 12584691"/>
                  <a:gd name="adj2" fmla="val 19094890"/>
                  <a:gd name="adj3" fmla="val 4851"/>
                </a:avLst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Block Arc 11"/>
              <p:cNvSpPr/>
              <p:nvPr/>
            </p:nvSpPr>
            <p:spPr>
              <a:xfrm rot="5400000">
                <a:off x="-75882" y="108267"/>
                <a:ext cx="533400" cy="330835"/>
              </a:xfrm>
              <a:prstGeom prst="blockArc">
                <a:avLst>
                  <a:gd name="adj1" fmla="val 12584691"/>
                  <a:gd name="adj2" fmla="val 19120193"/>
                  <a:gd name="adj3" fmla="val 2490"/>
                </a:avLst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Block Arc 12"/>
              <p:cNvSpPr/>
              <p:nvPr/>
            </p:nvSpPr>
            <p:spPr>
              <a:xfrm rot="5400000">
                <a:off x="-5715" y="77470"/>
                <a:ext cx="533400" cy="391160"/>
              </a:xfrm>
              <a:prstGeom prst="blockArc">
                <a:avLst>
                  <a:gd name="adj1" fmla="val 12584691"/>
                  <a:gd name="adj2" fmla="val 18952627"/>
                  <a:gd name="adj3" fmla="val 3611"/>
                </a:avLst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Block Arc 13"/>
              <p:cNvSpPr/>
              <p:nvPr/>
            </p:nvSpPr>
            <p:spPr>
              <a:xfrm rot="5400000">
                <a:off x="68263" y="39052"/>
                <a:ext cx="533400" cy="455295"/>
              </a:xfrm>
              <a:prstGeom prst="blockArc">
                <a:avLst>
                  <a:gd name="adj1" fmla="val 12584691"/>
                  <a:gd name="adj2" fmla="val 18970755"/>
                  <a:gd name="adj3" fmla="val 1940"/>
                </a:avLst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5934185" y="5720615"/>
              <a:ext cx="649635" cy="648412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346884" y="5600730"/>
              <a:ext cx="928051" cy="92814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6567064" y="6063513"/>
              <a:ext cx="773376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>
              <a:off x="7866335" y="5549166"/>
              <a:ext cx="723106" cy="1098305"/>
              <a:chOff x="0" y="6985"/>
              <a:chExt cx="356235" cy="541020"/>
            </a:xfrm>
          </p:grpSpPr>
          <p:sp>
            <p:nvSpPr>
              <p:cNvPr id="30" name="Block Arc 29"/>
              <p:cNvSpPr/>
              <p:nvPr/>
            </p:nvSpPr>
            <p:spPr>
              <a:xfrm rot="5400000">
                <a:off x="-135572" y="150177"/>
                <a:ext cx="533400" cy="262255"/>
              </a:xfrm>
              <a:prstGeom prst="blockArc">
                <a:avLst>
                  <a:gd name="adj1" fmla="val 12584691"/>
                  <a:gd name="adj2" fmla="val 19094890"/>
                  <a:gd name="adj3" fmla="val 4851"/>
                </a:avLst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Block Arc 30"/>
              <p:cNvSpPr/>
              <p:nvPr/>
            </p:nvSpPr>
            <p:spPr>
              <a:xfrm rot="5400000">
                <a:off x="-75882" y="108267"/>
                <a:ext cx="533400" cy="330835"/>
              </a:xfrm>
              <a:prstGeom prst="blockArc">
                <a:avLst>
                  <a:gd name="adj1" fmla="val 12584691"/>
                  <a:gd name="adj2" fmla="val 19120193"/>
                  <a:gd name="adj3" fmla="val 2490"/>
                </a:avLst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 rot="10800000">
              <a:off x="5597767" y="5471821"/>
              <a:ext cx="723106" cy="1098305"/>
              <a:chOff x="0" y="6985"/>
              <a:chExt cx="356235" cy="541020"/>
            </a:xfrm>
          </p:grpSpPr>
          <p:sp>
            <p:nvSpPr>
              <p:cNvPr id="26" name="Block Arc 25"/>
              <p:cNvSpPr/>
              <p:nvPr/>
            </p:nvSpPr>
            <p:spPr>
              <a:xfrm rot="5400000">
                <a:off x="-135572" y="150177"/>
                <a:ext cx="533400" cy="262255"/>
              </a:xfrm>
              <a:prstGeom prst="blockArc">
                <a:avLst>
                  <a:gd name="adj1" fmla="val 12584691"/>
                  <a:gd name="adj2" fmla="val 19094890"/>
                  <a:gd name="adj3" fmla="val 4851"/>
                </a:avLst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7" name="Block Arc 26"/>
              <p:cNvSpPr/>
              <p:nvPr/>
            </p:nvSpPr>
            <p:spPr>
              <a:xfrm rot="5400000">
                <a:off x="-75882" y="108267"/>
                <a:ext cx="533400" cy="330835"/>
              </a:xfrm>
              <a:prstGeom prst="blockArc">
                <a:avLst>
                  <a:gd name="adj1" fmla="val 12584691"/>
                  <a:gd name="adj2" fmla="val 19120193"/>
                  <a:gd name="adj3" fmla="val 2490"/>
                </a:avLst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 flipV="1">
              <a:off x="4299620" y="6057681"/>
              <a:ext cx="1088882" cy="1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552591" y="4914658"/>
            <a:ext cx="3934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This leads to an emission spectrum.</a:t>
            </a:r>
            <a:endParaRPr lang="en-US" sz="2400" dirty="0">
              <a:latin typeface="Georgia"/>
              <a:cs typeface="Georgia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783712" y="4309474"/>
            <a:ext cx="2563173" cy="1901257"/>
            <a:chOff x="4783712" y="3814174"/>
            <a:chExt cx="2563173" cy="1901257"/>
          </a:xfrm>
        </p:grpSpPr>
        <p:sp>
          <p:nvSpPr>
            <p:cNvPr id="19" name="TextBox 18"/>
            <p:cNvSpPr txBox="1"/>
            <p:nvPr/>
          </p:nvSpPr>
          <p:spPr>
            <a:xfrm>
              <a:off x="6182015" y="5311680"/>
              <a:ext cx="1164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IR photon</a:t>
              </a:r>
              <a:endParaRPr lang="en-US" dirty="0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161895">
              <a:off x="4427443" y="4170443"/>
              <a:ext cx="1901257" cy="11887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" name="Group 47"/>
          <p:cNvGrpSpPr/>
          <p:nvPr/>
        </p:nvGrpSpPr>
        <p:grpSpPr>
          <a:xfrm>
            <a:off x="206386" y="5796462"/>
            <a:ext cx="4563321" cy="905693"/>
            <a:chOff x="206386" y="5796462"/>
            <a:chExt cx="4563321" cy="905693"/>
          </a:xfrm>
        </p:grpSpPr>
        <p:grpSp>
          <p:nvGrpSpPr>
            <p:cNvPr id="49" name="Group 48"/>
            <p:cNvGrpSpPr/>
            <p:nvPr/>
          </p:nvGrpSpPr>
          <p:grpSpPr>
            <a:xfrm>
              <a:off x="206386" y="5796462"/>
              <a:ext cx="4563321" cy="536361"/>
              <a:chOff x="0" y="0"/>
              <a:chExt cx="3566160" cy="64008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0" y="0"/>
                <a:ext cx="3566160" cy="640080"/>
                <a:chOff x="0" y="0"/>
                <a:chExt cx="3566160" cy="640080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0" y="0"/>
                  <a:ext cx="3566160" cy="64008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2272867" y="0"/>
                  <a:ext cx="35729" cy="6400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2" name="Rectangle 51"/>
              <p:cNvSpPr/>
              <p:nvPr/>
            </p:nvSpPr>
            <p:spPr>
              <a:xfrm>
                <a:off x="2429051" y="0"/>
                <a:ext cx="40640" cy="640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2558285" y="0"/>
                <a:ext cx="35729" cy="640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633945" y="0"/>
                <a:ext cx="35729" cy="640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206386" y="6332823"/>
              <a:ext cx="4563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X-ray	UV		Vis		    IR		Radio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1682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100" y="33338"/>
            <a:ext cx="9207499" cy="1143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Molecular </a:t>
            </a:r>
            <a:r>
              <a:rPr lang="en-US" sz="2400" b="1" dirty="0" smtClean="0">
                <a:solidFill>
                  <a:srgbClr val="FF0000"/>
                </a:solidFill>
                <a:latin typeface="Georgia"/>
                <a:cs typeface="Georgia"/>
              </a:rPr>
              <a:t>Vibrations</a:t>
            </a:r>
            <a:r>
              <a:rPr lang="en-US" sz="2400" dirty="0" smtClean="0">
                <a:latin typeface="Georgia"/>
                <a:cs typeface="Georgia"/>
              </a:rPr>
              <a:t> and the Absorption of </a:t>
            </a:r>
            <a:r>
              <a:rPr lang="en-US" sz="2400" b="1" dirty="0" smtClean="0">
                <a:solidFill>
                  <a:srgbClr val="FF0000"/>
                </a:solidFill>
                <a:latin typeface="Georgia"/>
                <a:cs typeface="Georgia"/>
              </a:rPr>
              <a:t>Infrared Light</a:t>
            </a:r>
            <a:endParaRPr lang="en-US" sz="2400" b="1" dirty="0">
              <a:solidFill>
                <a:srgbClr val="FF0000"/>
              </a:solidFill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992" y="952500"/>
            <a:ext cx="9144000" cy="3707023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Georgia"/>
                <a:cs typeface="Georgia"/>
              </a:rPr>
              <a:t>A </a:t>
            </a:r>
            <a:r>
              <a:rPr lang="en-US" sz="2200" dirty="0">
                <a:latin typeface="Georgia"/>
                <a:cs typeface="Georgia"/>
              </a:rPr>
              <a:t>molecule can also transition from a slower </a:t>
            </a:r>
            <a:r>
              <a:rPr lang="en-US" sz="2200" dirty="0" smtClean="0">
                <a:latin typeface="Georgia"/>
                <a:cs typeface="Georgia"/>
              </a:rPr>
              <a:t>vibration </a:t>
            </a:r>
            <a:r>
              <a:rPr lang="en-US" sz="2200" dirty="0">
                <a:latin typeface="Georgia"/>
                <a:cs typeface="Georgia"/>
              </a:rPr>
              <a:t>to a faster </a:t>
            </a:r>
            <a:r>
              <a:rPr lang="en-US" sz="2200" dirty="0" smtClean="0">
                <a:latin typeface="Georgia"/>
                <a:cs typeface="Georgia"/>
              </a:rPr>
              <a:t>vibration </a:t>
            </a:r>
            <a:r>
              <a:rPr lang="en-US" sz="2200" dirty="0">
                <a:latin typeface="Georgia"/>
                <a:cs typeface="Georgia"/>
              </a:rPr>
              <a:t>when it absorbs a photon with an energy equal to the energy difference between the molecule’s two </a:t>
            </a:r>
            <a:r>
              <a:rPr lang="en-US" sz="2200" dirty="0" smtClean="0">
                <a:latin typeface="Georgia"/>
                <a:cs typeface="Georgia"/>
              </a:rPr>
              <a:t>vibrational </a:t>
            </a:r>
            <a:r>
              <a:rPr lang="en-US" sz="2200" dirty="0">
                <a:latin typeface="Georgia"/>
                <a:cs typeface="Georgia"/>
              </a:rPr>
              <a:t>energy states.</a:t>
            </a:r>
          </a:p>
          <a:p>
            <a:r>
              <a:rPr lang="en-US" sz="2200" dirty="0">
                <a:latin typeface="Georgia"/>
                <a:cs typeface="Georgia"/>
              </a:rPr>
              <a:t>The more arcs, the faster the molecule vibrates.</a:t>
            </a:r>
          </a:p>
          <a:p>
            <a:r>
              <a:rPr lang="en-US" sz="2200" dirty="0">
                <a:latin typeface="Georgia"/>
                <a:cs typeface="Georgia"/>
              </a:rPr>
              <a:t>The greater the change in the number of arcs, the greater the change in energy. </a:t>
            </a:r>
          </a:p>
          <a:p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467536" y="4912226"/>
            <a:ext cx="3747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This leads to an absorption spectrum.</a:t>
            </a:r>
            <a:endParaRPr lang="en-US" sz="2400" dirty="0">
              <a:latin typeface="Georgia"/>
              <a:cs typeface="Georgia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591934" y="3582157"/>
            <a:ext cx="8384171" cy="1181481"/>
            <a:chOff x="591934" y="3315457"/>
            <a:chExt cx="8384171" cy="1181481"/>
          </a:xfrm>
        </p:grpSpPr>
        <p:grpSp>
          <p:nvGrpSpPr>
            <p:cNvPr id="4" name="Group 3"/>
            <p:cNvGrpSpPr/>
            <p:nvPr/>
          </p:nvGrpSpPr>
          <p:grpSpPr>
            <a:xfrm>
              <a:off x="591934" y="3315457"/>
              <a:ext cx="8201164" cy="1181481"/>
              <a:chOff x="591933" y="5465990"/>
              <a:chExt cx="8201164" cy="1181481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928351" y="5714784"/>
                <a:ext cx="649635" cy="648412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341050" y="5594899"/>
                <a:ext cx="928051" cy="928145"/>
              </a:xfrm>
              <a:prstGeom prst="ellipse">
                <a:avLst/>
              </a:prstGeom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1561230" y="6057682"/>
                <a:ext cx="773376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Group 8"/>
              <p:cNvGrpSpPr/>
              <p:nvPr/>
            </p:nvGrpSpPr>
            <p:grpSpPr>
              <a:xfrm>
                <a:off x="2860501" y="5543335"/>
                <a:ext cx="723106" cy="1098305"/>
                <a:chOff x="0" y="6985"/>
                <a:chExt cx="356235" cy="541020"/>
              </a:xfrm>
            </p:grpSpPr>
            <p:sp>
              <p:nvSpPr>
                <p:cNvPr id="15" name="Block Arc 14"/>
                <p:cNvSpPr/>
                <p:nvPr/>
              </p:nvSpPr>
              <p:spPr>
                <a:xfrm rot="5400000">
                  <a:off x="-135572" y="150177"/>
                  <a:ext cx="533400" cy="262255"/>
                </a:xfrm>
                <a:prstGeom prst="blockArc">
                  <a:avLst>
                    <a:gd name="adj1" fmla="val 12584691"/>
                    <a:gd name="adj2" fmla="val 19094890"/>
                    <a:gd name="adj3" fmla="val 4851"/>
                  </a:avLst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Block Arc 15"/>
                <p:cNvSpPr/>
                <p:nvPr/>
              </p:nvSpPr>
              <p:spPr>
                <a:xfrm rot="5400000">
                  <a:off x="-75882" y="108267"/>
                  <a:ext cx="533400" cy="330835"/>
                </a:xfrm>
                <a:prstGeom prst="blockArc">
                  <a:avLst>
                    <a:gd name="adj1" fmla="val 12584691"/>
                    <a:gd name="adj2" fmla="val 19120193"/>
                    <a:gd name="adj3" fmla="val 2490"/>
                  </a:avLst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 rot="10800000">
                <a:off x="591933" y="5465990"/>
                <a:ext cx="723106" cy="1098305"/>
                <a:chOff x="0" y="6985"/>
                <a:chExt cx="356235" cy="541020"/>
              </a:xfrm>
            </p:grpSpPr>
            <p:sp>
              <p:nvSpPr>
                <p:cNvPr id="11" name="Block Arc 10"/>
                <p:cNvSpPr/>
                <p:nvPr/>
              </p:nvSpPr>
              <p:spPr>
                <a:xfrm rot="5400000">
                  <a:off x="-135572" y="150177"/>
                  <a:ext cx="533400" cy="262255"/>
                </a:xfrm>
                <a:prstGeom prst="blockArc">
                  <a:avLst>
                    <a:gd name="adj1" fmla="val 12584691"/>
                    <a:gd name="adj2" fmla="val 19094890"/>
                    <a:gd name="adj3" fmla="val 4851"/>
                  </a:avLst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Block Arc 11"/>
                <p:cNvSpPr/>
                <p:nvPr/>
              </p:nvSpPr>
              <p:spPr>
                <a:xfrm rot="5400000">
                  <a:off x="-75882" y="108267"/>
                  <a:ext cx="533400" cy="330835"/>
                </a:xfrm>
                <a:prstGeom prst="blockArc">
                  <a:avLst>
                    <a:gd name="adj1" fmla="val 12584691"/>
                    <a:gd name="adj2" fmla="val 19120193"/>
                    <a:gd name="adj3" fmla="val 2490"/>
                  </a:avLst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" name="Oval 20"/>
              <p:cNvSpPr/>
              <p:nvPr/>
            </p:nvSpPr>
            <p:spPr>
              <a:xfrm>
                <a:off x="5934185" y="5720615"/>
                <a:ext cx="649635" cy="648412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7346884" y="5600730"/>
                <a:ext cx="928051" cy="928145"/>
              </a:xfrm>
              <a:prstGeom prst="ellipse">
                <a:avLst/>
              </a:prstGeom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6567064" y="6063513"/>
                <a:ext cx="773376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/>
              <p:cNvGrpSpPr/>
              <p:nvPr/>
            </p:nvGrpSpPr>
            <p:grpSpPr>
              <a:xfrm>
                <a:off x="7866335" y="5547877"/>
                <a:ext cx="926762" cy="1099594"/>
                <a:chOff x="0" y="6350"/>
                <a:chExt cx="456565" cy="541655"/>
              </a:xfrm>
            </p:grpSpPr>
            <p:sp>
              <p:nvSpPr>
                <p:cNvPr id="30" name="Block Arc 29"/>
                <p:cNvSpPr/>
                <p:nvPr/>
              </p:nvSpPr>
              <p:spPr>
                <a:xfrm rot="5400000">
                  <a:off x="-135572" y="150177"/>
                  <a:ext cx="533400" cy="262255"/>
                </a:xfrm>
                <a:prstGeom prst="blockArc">
                  <a:avLst>
                    <a:gd name="adj1" fmla="val 12584691"/>
                    <a:gd name="adj2" fmla="val 19094890"/>
                    <a:gd name="adj3" fmla="val 4851"/>
                  </a:avLst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Block Arc 30"/>
                <p:cNvSpPr/>
                <p:nvPr/>
              </p:nvSpPr>
              <p:spPr>
                <a:xfrm rot="5400000">
                  <a:off x="-75882" y="108267"/>
                  <a:ext cx="533400" cy="330835"/>
                </a:xfrm>
                <a:prstGeom prst="blockArc">
                  <a:avLst>
                    <a:gd name="adj1" fmla="val 12584691"/>
                    <a:gd name="adj2" fmla="val 19120193"/>
                    <a:gd name="adj3" fmla="val 2490"/>
                  </a:avLst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Block Arc 31"/>
                <p:cNvSpPr/>
                <p:nvPr/>
              </p:nvSpPr>
              <p:spPr>
                <a:xfrm rot="5400000">
                  <a:off x="-5715" y="77470"/>
                  <a:ext cx="533400" cy="391160"/>
                </a:xfrm>
                <a:prstGeom prst="blockArc">
                  <a:avLst>
                    <a:gd name="adj1" fmla="val 12584691"/>
                    <a:gd name="adj2" fmla="val 18952627"/>
                    <a:gd name="adj3" fmla="val 3611"/>
                  </a:avLst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394111" y="5471821"/>
                <a:ext cx="926762" cy="1099594"/>
                <a:chOff x="0" y="6350"/>
                <a:chExt cx="456565" cy="541655"/>
              </a:xfrm>
            </p:grpSpPr>
            <p:sp>
              <p:nvSpPr>
                <p:cNvPr id="26" name="Block Arc 25"/>
                <p:cNvSpPr/>
                <p:nvPr/>
              </p:nvSpPr>
              <p:spPr>
                <a:xfrm rot="5400000">
                  <a:off x="-135572" y="150177"/>
                  <a:ext cx="533400" cy="262255"/>
                </a:xfrm>
                <a:prstGeom prst="blockArc">
                  <a:avLst>
                    <a:gd name="adj1" fmla="val 12584691"/>
                    <a:gd name="adj2" fmla="val 19094890"/>
                    <a:gd name="adj3" fmla="val 4851"/>
                  </a:avLst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Block Arc 26"/>
                <p:cNvSpPr/>
                <p:nvPr/>
              </p:nvSpPr>
              <p:spPr>
                <a:xfrm rot="5400000">
                  <a:off x="-75882" y="108267"/>
                  <a:ext cx="533400" cy="330835"/>
                </a:xfrm>
                <a:prstGeom prst="blockArc">
                  <a:avLst>
                    <a:gd name="adj1" fmla="val 12584691"/>
                    <a:gd name="adj2" fmla="val 19120193"/>
                    <a:gd name="adj3" fmla="val 2490"/>
                  </a:avLst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Block Arc 27"/>
                <p:cNvSpPr/>
                <p:nvPr/>
              </p:nvSpPr>
              <p:spPr>
                <a:xfrm rot="5400000">
                  <a:off x="-5715" y="77470"/>
                  <a:ext cx="533400" cy="391160"/>
                </a:xfrm>
                <a:prstGeom prst="blockArc">
                  <a:avLst>
                    <a:gd name="adj1" fmla="val 12584691"/>
                    <a:gd name="adj2" fmla="val 18952627"/>
                    <a:gd name="adj3" fmla="val 3611"/>
                  </a:avLst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cxnSp>
            <p:nvCxnSpPr>
              <p:cNvPr id="35" name="Straight Arrow Connector 34"/>
              <p:cNvCxnSpPr/>
              <p:nvPr/>
            </p:nvCxnSpPr>
            <p:spPr>
              <a:xfrm flipV="1">
                <a:off x="3905920" y="6057681"/>
                <a:ext cx="1088882" cy="1"/>
              </a:xfrm>
              <a:prstGeom prst="straightConnector1">
                <a:avLst/>
              </a:prstGeom>
              <a:ln w="762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Block Arc 39"/>
            <p:cNvSpPr/>
            <p:nvPr/>
          </p:nvSpPr>
          <p:spPr>
            <a:xfrm rot="5400000">
              <a:off x="7972595" y="3457947"/>
              <a:ext cx="1082836" cy="924184"/>
            </a:xfrm>
            <a:prstGeom prst="blockArc">
              <a:avLst>
                <a:gd name="adj1" fmla="val 12584691"/>
                <a:gd name="adj2" fmla="val 18970755"/>
                <a:gd name="adj3" fmla="val 1940"/>
              </a:avLst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" name="Block Arc 40"/>
            <p:cNvSpPr/>
            <p:nvPr/>
          </p:nvSpPr>
          <p:spPr>
            <a:xfrm rot="16200000">
              <a:off x="5123682" y="3424242"/>
              <a:ext cx="1082836" cy="924184"/>
            </a:xfrm>
            <a:prstGeom prst="blockArc">
              <a:avLst>
                <a:gd name="adj1" fmla="val 12584691"/>
                <a:gd name="adj2" fmla="val 18970755"/>
                <a:gd name="adj3" fmla="val 1940"/>
              </a:avLst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331043" y="4149198"/>
            <a:ext cx="2533447" cy="1901257"/>
            <a:chOff x="4540209" y="3875651"/>
            <a:chExt cx="2533447" cy="1901257"/>
          </a:xfrm>
        </p:grpSpPr>
        <p:sp>
          <p:nvSpPr>
            <p:cNvPr id="44" name="TextBox 43"/>
            <p:cNvSpPr txBox="1"/>
            <p:nvPr/>
          </p:nvSpPr>
          <p:spPr>
            <a:xfrm>
              <a:off x="5908786" y="5231023"/>
              <a:ext cx="1164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IR photon</a:t>
              </a:r>
              <a:endParaRPr lang="en-US" dirty="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219141">
              <a:off x="4183940" y="4231920"/>
              <a:ext cx="1901257" cy="11887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roup 16"/>
          <p:cNvGrpSpPr/>
          <p:nvPr/>
        </p:nvGrpSpPr>
        <p:grpSpPr>
          <a:xfrm>
            <a:off x="206386" y="5796462"/>
            <a:ext cx="4563321" cy="905693"/>
            <a:chOff x="206386" y="5796462"/>
            <a:chExt cx="4563321" cy="905693"/>
          </a:xfrm>
        </p:grpSpPr>
        <p:grpSp>
          <p:nvGrpSpPr>
            <p:cNvPr id="39" name="Group 38"/>
            <p:cNvGrpSpPr/>
            <p:nvPr/>
          </p:nvGrpSpPr>
          <p:grpSpPr>
            <a:xfrm>
              <a:off x="206386" y="5796462"/>
              <a:ext cx="4563321" cy="536361"/>
              <a:chOff x="0" y="0"/>
              <a:chExt cx="3566160" cy="640080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0" y="0"/>
                <a:ext cx="3566160" cy="640080"/>
                <a:chOff x="0" y="0"/>
                <a:chExt cx="3566160" cy="640080"/>
              </a:xfrm>
            </p:grpSpPr>
            <p:sp>
              <p:nvSpPr>
                <p:cNvPr id="52" name="Rectangle 51"/>
                <p:cNvSpPr/>
                <p:nvPr/>
              </p:nvSpPr>
              <p:spPr>
                <a:xfrm>
                  <a:off x="0" y="0"/>
                  <a:ext cx="3566160" cy="64008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0800000" scaled="1"/>
                  <a:tileRect/>
                </a:gra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2272867" y="0"/>
                  <a:ext cx="35729" cy="64008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9" name="Rectangle 48"/>
              <p:cNvSpPr/>
              <p:nvPr/>
            </p:nvSpPr>
            <p:spPr>
              <a:xfrm>
                <a:off x="2429051" y="0"/>
                <a:ext cx="40640" cy="64008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558285" y="0"/>
                <a:ext cx="35729" cy="64008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633945" y="0"/>
                <a:ext cx="35729" cy="64008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06386" y="6332823"/>
              <a:ext cx="4563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X-ray	UV		Vis		    IR		Radio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48958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Which of the following represents the molecule that is absorbing the lowest energy infrared photon?</a:t>
            </a:r>
            <a:endParaRPr lang="en-US" sz="2400" dirty="0">
              <a:latin typeface="Georgia"/>
              <a:cs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1041400"/>
            <a:ext cx="4876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19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" y="-68262"/>
            <a:ext cx="8826500" cy="1143000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Georgia"/>
                <a:cs typeface="Georgia"/>
              </a:rPr>
              <a:t>Molecular </a:t>
            </a:r>
            <a:r>
              <a:rPr lang="en-US" sz="2600" b="1" dirty="0" smtClean="0">
                <a:solidFill>
                  <a:srgbClr val="FF6600"/>
                </a:solidFill>
                <a:latin typeface="Georgia"/>
                <a:cs typeface="Georgia"/>
              </a:rPr>
              <a:t>Rotations</a:t>
            </a:r>
            <a:r>
              <a:rPr lang="en-US" sz="2600" dirty="0" smtClean="0">
                <a:latin typeface="Georgia"/>
                <a:cs typeface="Georgia"/>
              </a:rPr>
              <a:t> and the Emission of </a:t>
            </a:r>
            <a:r>
              <a:rPr lang="en-US" sz="2600" b="1" dirty="0" smtClean="0">
                <a:solidFill>
                  <a:srgbClr val="FF6600"/>
                </a:solidFill>
                <a:latin typeface="Georgia"/>
                <a:cs typeface="Georgia"/>
              </a:rPr>
              <a:t>Radio Light</a:t>
            </a:r>
            <a:endParaRPr lang="en-US" sz="2600" b="1" dirty="0">
              <a:solidFill>
                <a:srgbClr val="FF6600"/>
              </a:solidFill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876300"/>
            <a:ext cx="8699500" cy="3397428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Georgia"/>
                <a:cs typeface="Georgia"/>
              </a:rPr>
              <a:t>When a molecule transitions from a faster rotation (higher energy state) to a slower rotation (lower energy state), the molecule emits a photon of light with an energy equal to the energy difference between the molecule’s two rotational energy states</a:t>
            </a:r>
            <a:r>
              <a:rPr lang="en-US" sz="2200" dirty="0" smtClean="0">
                <a:latin typeface="Georgia"/>
                <a:cs typeface="Georgia"/>
              </a:rPr>
              <a:t>.</a:t>
            </a:r>
          </a:p>
          <a:p>
            <a:r>
              <a:rPr lang="en-US" sz="2200" dirty="0" smtClean="0">
                <a:latin typeface="Georgia"/>
                <a:cs typeface="Georgia"/>
              </a:rPr>
              <a:t>The longer the arrow, the faster the molecule rotates.</a:t>
            </a:r>
          </a:p>
          <a:p>
            <a:r>
              <a:rPr lang="en-US" sz="2200" dirty="0" smtClean="0">
                <a:latin typeface="Georgia"/>
                <a:cs typeface="Georgia"/>
              </a:rPr>
              <a:t>The greater the change in the arrows’ lengths, the greater the change in energy. 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98781" y="3444344"/>
            <a:ext cx="5033384" cy="1885910"/>
            <a:chOff x="2235323" y="4965825"/>
            <a:chExt cx="5033384" cy="1885910"/>
          </a:xfrm>
        </p:grpSpPr>
        <p:sp>
          <p:nvSpPr>
            <p:cNvPr id="20" name="Circular Arrow 19"/>
            <p:cNvSpPr/>
            <p:nvPr/>
          </p:nvSpPr>
          <p:spPr>
            <a:xfrm flipH="1" flipV="1">
              <a:off x="4963431" y="5116008"/>
              <a:ext cx="2038096" cy="1735727"/>
            </a:xfrm>
            <a:prstGeom prst="circularArrow">
              <a:avLst>
                <a:gd name="adj1" fmla="val 11751"/>
                <a:gd name="adj2" fmla="val 1079035"/>
                <a:gd name="adj3" fmla="val 13656717"/>
                <a:gd name="adj4" fmla="val 10821028"/>
                <a:gd name="adj5" fmla="val 12500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2584203" y="5891997"/>
              <a:ext cx="815339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ircular Arrow 17"/>
            <p:cNvSpPr/>
            <p:nvPr/>
          </p:nvSpPr>
          <p:spPr>
            <a:xfrm flipH="1" flipV="1">
              <a:off x="2235323" y="4965825"/>
              <a:ext cx="1780573" cy="1735727"/>
            </a:xfrm>
            <a:prstGeom prst="circularArrow">
              <a:avLst>
                <a:gd name="adj1" fmla="val 9442"/>
                <a:gd name="adj2" fmla="val 1079035"/>
                <a:gd name="adj3" fmla="val 18452670"/>
                <a:gd name="adj4" fmla="val 10821297"/>
                <a:gd name="adj5" fmla="val 12500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Circular Arrow 7"/>
            <p:cNvSpPr/>
            <p:nvPr/>
          </p:nvSpPr>
          <p:spPr>
            <a:xfrm>
              <a:off x="2262822" y="4997628"/>
              <a:ext cx="1724162" cy="1735727"/>
            </a:xfrm>
            <a:prstGeom prst="circularArrow">
              <a:avLst>
                <a:gd name="adj1" fmla="val 10255"/>
                <a:gd name="adj2" fmla="val 1079035"/>
                <a:gd name="adj3" fmla="val 18573351"/>
                <a:gd name="adj4" fmla="val 10821297"/>
                <a:gd name="adj5" fmla="val 12500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235323" y="5659730"/>
              <a:ext cx="483806" cy="485734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404361" y="5553716"/>
              <a:ext cx="693905" cy="69390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Circular Arrow 11"/>
            <p:cNvSpPr/>
            <p:nvPr/>
          </p:nvSpPr>
          <p:spPr>
            <a:xfrm>
              <a:off x="5230611" y="4997628"/>
              <a:ext cx="2038096" cy="1735727"/>
            </a:xfrm>
            <a:prstGeom prst="circularArrow">
              <a:avLst>
                <a:gd name="adj1" fmla="val 11751"/>
                <a:gd name="adj2" fmla="val 1079035"/>
                <a:gd name="adj3" fmla="val 13656717"/>
                <a:gd name="adj4" fmla="val 10821028"/>
                <a:gd name="adj5" fmla="val 12500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394830" y="5553716"/>
              <a:ext cx="693905" cy="69390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5590092" y="5899705"/>
              <a:ext cx="798955" cy="1060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ight Arrow 14"/>
            <p:cNvSpPr/>
            <p:nvPr/>
          </p:nvSpPr>
          <p:spPr>
            <a:xfrm>
              <a:off x="4478880" y="5775381"/>
              <a:ext cx="564762" cy="192752"/>
            </a:xfrm>
            <a:prstGeom prst="rightArrow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307712" y="5659730"/>
              <a:ext cx="483806" cy="485734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66700" y="5049840"/>
            <a:ext cx="4275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eorgia"/>
                <a:cs typeface="Georgia"/>
              </a:rPr>
              <a:t>This leads to an emission spectrum.</a:t>
            </a:r>
            <a:endParaRPr lang="en-US" sz="2200" dirty="0">
              <a:latin typeface="Georgia"/>
              <a:cs typeface="Georgia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783712" y="4436474"/>
            <a:ext cx="2798187" cy="1901257"/>
            <a:chOff x="4783712" y="3814174"/>
            <a:chExt cx="2798187" cy="1901257"/>
          </a:xfrm>
        </p:grpSpPr>
        <p:sp>
          <p:nvSpPr>
            <p:cNvPr id="40" name="TextBox 39"/>
            <p:cNvSpPr txBox="1"/>
            <p:nvPr/>
          </p:nvSpPr>
          <p:spPr>
            <a:xfrm>
              <a:off x="6182014" y="5311680"/>
              <a:ext cx="1399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radio photon</a:t>
              </a:r>
              <a:endParaRPr lang="en-US" dirty="0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161895">
              <a:off x="4427443" y="4170443"/>
              <a:ext cx="1901257" cy="11887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" name="Group 41"/>
          <p:cNvGrpSpPr/>
          <p:nvPr/>
        </p:nvGrpSpPr>
        <p:grpSpPr>
          <a:xfrm>
            <a:off x="206386" y="5796462"/>
            <a:ext cx="4563321" cy="905693"/>
            <a:chOff x="206386" y="5796462"/>
            <a:chExt cx="4563321" cy="905693"/>
          </a:xfrm>
        </p:grpSpPr>
        <p:grpSp>
          <p:nvGrpSpPr>
            <p:cNvPr id="43" name="Group 42"/>
            <p:cNvGrpSpPr/>
            <p:nvPr/>
          </p:nvGrpSpPr>
          <p:grpSpPr>
            <a:xfrm>
              <a:off x="206386" y="5796462"/>
              <a:ext cx="4563321" cy="536361"/>
              <a:chOff x="0" y="0"/>
              <a:chExt cx="3566160" cy="640080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0" y="0"/>
                <a:ext cx="3566160" cy="640080"/>
                <a:chOff x="0" y="0"/>
                <a:chExt cx="3566160" cy="640080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0" y="0"/>
                  <a:ext cx="3566160" cy="64008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2914528" y="0"/>
                  <a:ext cx="35729" cy="6400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6" name="Rectangle 45"/>
              <p:cNvSpPr/>
              <p:nvPr/>
            </p:nvSpPr>
            <p:spPr>
              <a:xfrm>
                <a:off x="3070711" y="0"/>
                <a:ext cx="40640" cy="640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199945" y="0"/>
                <a:ext cx="35729" cy="640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75605" y="0"/>
                <a:ext cx="35729" cy="6400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206386" y="6332823"/>
              <a:ext cx="4563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X-ray	UV		Vis		    IR		Radio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834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876300"/>
            <a:ext cx="8775700" cy="339742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A </a:t>
            </a:r>
            <a:r>
              <a:rPr lang="en-US" sz="2400" dirty="0">
                <a:latin typeface="Georgia"/>
                <a:cs typeface="Georgia"/>
              </a:rPr>
              <a:t>molecule can also transition from a slower rotation to a faster rotation when it absorbs a photon with an energy equal to the energy difference between the molecule’s two rotational energy states.</a:t>
            </a:r>
          </a:p>
          <a:p>
            <a:r>
              <a:rPr lang="en-US" sz="2400" dirty="0">
                <a:latin typeface="Georgia"/>
                <a:cs typeface="Georgia"/>
              </a:rPr>
              <a:t>The longer the arrow, the faster the molecule rotates.</a:t>
            </a:r>
          </a:p>
          <a:p>
            <a:r>
              <a:rPr lang="en-US" sz="2400" dirty="0">
                <a:latin typeface="Georgia"/>
                <a:cs typeface="Georgia"/>
              </a:rPr>
              <a:t>The greater the change in the arrows’ lengths, the greater the change in energy.  </a:t>
            </a:r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0"/>
            <a:ext cx="8877300" cy="1143000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Georgia"/>
                <a:cs typeface="Georgia"/>
              </a:rPr>
              <a:t>Molecular </a:t>
            </a:r>
            <a:r>
              <a:rPr lang="en-US" sz="2600" b="1" dirty="0" smtClean="0">
                <a:solidFill>
                  <a:srgbClr val="FF6600"/>
                </a:solidFill>
                <a:latin typeface="Georgia"/>
                <a:cs typeface="Georgia"/>
              </a:rPr>
              <a:t>Rotations</a:t>
            </a:r>
            <a:r>
              <a:rPr lang="en-US" sz="2600" dirty="0" smtClean="0">
                <a:latin typeface="Georgia"/>
                <a:cs typeface="Georgia"/>
              </a:rPr>
              <a:t> and the Absorption of </a:t>
            </a:r>
            <a:r>
              <a:rPr lang="en-US" sz="2600" b="1" dirty="0" smtClean="0">
                <a:solidFill>
                  <a:srgbClr val="FF6600"/>
                </a:solidFill>
                <a:latin typeface="Georgia"/>
                <a:cs typeface="Georgia"/>
              </a:rPr>
              <a:t>Radio Light</a:t>
            </a:r>
            <a:endParaRPr lang="en-US" sz="2600" b="1" dirty="0">
              <a:solidFill>
                <a:srgbClr val="FF6600"/>
              </a:solidFill>
              <a:latin typeface="Georgia"/>
              <a:cs typeface="Georgi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98999" y="3458853"/>
            <a:ext cx="5136335" cy="1932475"/>
            <a:chOff x="1979899" y="3420753"/>
            <a:chExt cx="5136335" cy="1932475"/>
          </a:xfrm>
        </p:grpSpPr>
        <p:sp>
          <p:nvSpPr>
            <p:cNvPr id="28" name="Circular Arrow 27"/>
            <p:cNvSpPr/>
            <p:nvPr/>
          </p:nvSpPr>
          <p:spPr>
            <a:xfrm>
              <a:off x="5351687" y="3420753"/>
              <a:ext cx="1724162" cy="1735727"/>
            </a:xfrm>
            <a:prstGeom prst="circularArrow">
              <a:avLst>
                <a:gd name="adj1" fmla="val 10255"/>
                <a:gd name="adj2" fmla="val 1079035"/>
                <a:gd name="adj3" fmla="val 18573351"/>
                <a:gd name="adj4" fmla="val 10821297"/>
                <a:gd name="adj5" fmla="val 12500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979899" y="3491761"/>
              <a:ext cx="5136335" cy="1861467"/>
              <a:chOff x="1952400" y="5024133"/>
              <a:chExt cx="5136335" cy="1861467"/>
            </a:xfrm>
          </p:grpSpPr>
          <p:sp>
            <p:nvSpPr>
              <p:cNvPr id="12" name="Circular Arrow 11"/>
              <p:cNvSpPr/>
              <p:nvPr/>
            </p:nvSpPr>
            <p:spPr>
              <a:xfrm>
                <a:off x="2291666" y="5024133"/>
                <a:ext cx="2038096" cy="1735727"/>
              </a:xfrm>
              <a:prstGeom prst="circularArrow">
                <a:avLst>
                  <a:gd name="adj1" fmla="val 11751"/>
                  <a:gd name="adj2" fmla="val 1079035"/>
                  <a:gd name="adj3" fmla="val 13656717"/>
                  <a:gd name="adj4" fmla="val 10821028"/>
                  <a:gd name="adj5" fmla="val 12500"/>
                </a:avLst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Circular Arrow 19"/>
              <p:cNvSpPr/>
              <p:nvPr/>
            </p:nvSpPr>
            <p:spPr>
              <a:xfrm flipH="1" flipV="1">
                <a:off x="1952400" y="5149873"/>
                <a:ext cx="2038096" cy="1735727"/>
              </a:xfrm>
              <a:prstGeom prst="circularArrow">
                <a:avLst>
                  <a:gd name="adj1" fmla="val 11751"/>
                  <a:gd name="adj2" fmla="val 1079035"/>
                  <a:gd name="adj3" fmla="val 13656717"/>
                  <a:gd name="adj4" fmla="val 10821028"/>
                  <a:gd name="adj5" fmla="val 12500"/>
                </a:avLst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584203" y="5891997"/>
                <a:ext cx="815339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ircular Arrow 17"/>
              <p:cNvSpPr/>
              <p:nvPr/>
            </p:nvSpPr>
            <p:spPr>
              <a:xfrm flipH="1" flipV="1">
                <a:off x="5245805" y="5029325"/>
                <a:ext cx="1780573" cy="1735727"/>
              </a:xfrm>
              <a:prstGeom prst="circularArrow">
                <a:avLst>
                  <a:gd name="adj1" fmla="val 10100"/>
                  <a:gd name="adj2" fmla="val 1079035"/>
                  <a:gd name="adj3" fmla="val 18814244"/>
                  <a:gd name="adj4" fmla="val 10821297"/>
                  <a:gd name="adj5" fmla="val 13713"/>
                </a:avLst>
              </a:prstGeom>
              <a:solidFill>
                <a:srgbClr val="000000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235323" y="5659730"/>
                <a:ext cx="483806" cy="485734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404361" y="5553716"/>
                <a:ext cx="693905" cy="693905"/>
              </a:xfrm>
              <a:prstGeom prst="ellipse">
                <a:avLst/>
              </a:prstGeom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6394830" y="5553716"/>
                <a:ext cx="693905" cy="693905"/>
              </a:xfrm>
              <a:prstGeom prst="ellipse">
                <a:avLst/>
              </a:prstGeom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 flipV="1">
                <a:off x="5590092" y="5899705"/>
                <a:ext cx="798955" cy="10601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Arrow 14"/>
              <p:cNvSpPr/>
              <p:nvPr/>
            </p:nvSpPr>
            <p:spPr>
              <a:xfrm>
                <a:off x="4478880" y="5775381"/>
                <a:ext cx="564762" cy="192752"/>
              </a:xfrm>
              <a:prstGeom prst="rightArrow">
                <a:avLst/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307712" y="5659730"/>
                <a:ext cx="483806" cy="485734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239398" y="5251702"/>
            <a:ext cx="4876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Georgia"/>
                <a:cs typeface="Georgia"/>
              </a:rPr>
              <a:t>This leads to an absorption spectrum.</a:t>
            </a:r>
            <a:endParaRPr lang="en-US" sz="2200" dirty="0">
              <a:latin typeface="Georgia"/>
              <a:cs typeface="Georgia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099009" y="4434451"/>
            <a:ext cx="2597129" cy="1901257"/>
            <a:chOff x="4540209" y="3875651"/>
            <a:chExt cx="2597129" cy="1901257"/>
          </a:xfrm>
        </p:grpSpPr>
        <p:sp>
          <p:nvSpPr>
            <p:cNvPr id="22" name="TextBox 21"/>
            <p:cNvSpPr txBox="1"/>
            <p:nvPr/>
          </p:nvSpPr>
          <p:spPr>
            <a:xfrm>
              <a:off x="5972468" y="5129409"/>
              <a:ext cx="11648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radio photon</a:t>
              </a:r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219141">
              <a:off x="4183940" y="4231920"/>
              <a:ext cx="1901257" cy="11887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" name="Group 28"/>
          <p:cNvGrpSpPr/>
          <p:nvPr/>
        </p:nvGrpSpPr>
        <p:grpSpPr>
          <a:xfrm>
            <a:off x="206386" y="5795171"/>
            <a:ext cx="4563321" cy="906984"/>
            <a:chOff x="206386" y="5795171"/>
            <a:chExt cx="4563321" cy="906984"/>
          </a:xfrm>
        </p:grpSpPr>
        <p:grpSp>
          <p:nvGrpSpPr>
            <p:cNvPr id="30" name="Group 29"/>
            <p:cNvGrpSpPr/>
            <p:nvPr/>
          </p:nvGrpSpPr>
          <p:grpSpPr>
            <a:xfrm>
              <a:off x="206386" y="5795171"/>
              <a:ext cx="4563321" cy="537652"/>
              <a:chOff x="0" y="-1541"/>
              <a:chExt cx="3566160" cy="641621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0" y="-1541"/>
                <a:ext cx="3566160" cy="641621"/>
                <a:chOff x="0" y="-1541"/>
                <a:chExt cx="3566160" cy="641621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0" y="0"/>
                  <a:ext cx="3566160" cy="64008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10800000" scaled="1"/>
                  <a:tileRect/>
                </a:gra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2902047" y="-1541"/>
                  <a:ext cx="35729" cy="64008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3058230" y="-1541"/>
                <a:ext cx="40640" cy="64008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187464" y="-1541"/>
                <a:ext cx="35729" cy="64008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263124" y="-1541"/>
                <a:ext cx="35729" cy="64008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206386" y="6332823"/>
              <a:ext cx="4563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X-ray	UV		Vis		    IR		Radio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6780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Which of the following represents the molecule that is emitting the highest energy radio photon?</a:t>
            </a:r>
            <a:endParaRPr lang="en-US" sz="2400" dirty="0">
              <a:latin typeface="Georgia"/>
              <a:cs typeface="Georg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" y="1041400"/>
            <a:ext cx="811987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96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383" y="148634"/>
            <a:ext cx="8524875" cy="5786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u="sng" dirty="0" smtClean="0">
                <a:solidFill>
                  <a:srgbClr val="FF0000"/>
                </a:solidFill>
                <a:latin typeface="Georgia"/>
                <a:cs typeface="Georgia"/>
              </a:rPr>
              <a:t>Announcements</a:t>
            </a:r>
          </a:p>
          <a:p>
            <a:endParaRPr lang="en-US" sz="2300" dirty="0" smtClean="0">
              <a:latin typeface="Georgia"/>
              <a:cs typeface="Georgia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 smtClean="0">
                <a:latin typeface="Georgia"/>
                <a:cs typeface="Georgia"/>
              </a:rPr>
              <a:t>Homework 6 available for pick-up at the front</a:t>
            </a:r>
          </a:p>
          <a:p>
            <a:endParaRPr lang="en-US" sz="2300" dirty="0" smtClean="0">
              <a:latin typeface="Georgia"/>
              <a:cs typeface="Georgia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 smtClean="0">
                <a:latin typeface="Georgia"/>
                <a:cs typeface="Georgia"/>
              </a:rPr>
              <a:t>Homework 8 is due Wednesday, March 22</a:t>
            </a:r>
          </a:p>
          <a:p>
            <a:endParaRPr lang="en-US" sz="2300" dirty="0">
              <a:latin typeface="Georgia"/>
              <a:cs typeface="Georgia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 smtClean="0">
                <a:latin typeface="Georgia"/>
                <a:cs typeface="Georgia"/>
              </a:rPr>
              <a:t>Midterm 2: Friday, March 24 in class</a:t>
            </a:r>
          </a:p>
          <a:p>
            <a:pPr marL="914400" lvl="1" indent="-457200">
              <a:buFont typeface="Arial"/>
              <a:buChar char="•"/>
            </a:pPr>
            <a:r>
              <a:rPr lang="en-US" sz="2300" dirty="0">
                <a:latin typeface="Georgia"/>
                <a:cs typeface="Georgia"/>
              </a:rPr>
              <a:t>40 multiple choice questions</a:t>
            </a:r>
          </a:p>
          <a:p>
            <a:pPr marL="914400" lvl="1" indent="-457200">
              <a:buFont typeface="Arial"/>
              <a:buChar char="•"/>
            </a:pPr>
            <a:r>
              <a:rPr lang="en-US" sz="2300" dirty="0">
                <a:latin typeface="Georgia"/>
                <a:cs typeface="Georgia"/>
              </a:rPr>
              <a:t>Buy a </a:t>
            </a:r>
            <a:r>
              <a:rPr lang="en-US" sz="2300" dirty="0" err="1">
                <a:latin typeface="Georgia"/>
                <a:cs typeface="Georgia"/>
              </a:rPr>
              <a:t>Scantron</a:t>
            </a:r>
            <a:r>
              <a:rPr lang="en-US" sz="2300" dirty="0">
                <a:latin typeface="Georgia"/>
                <a:cs typeface="Georgia"/>
              </a:rPr>
              <a:t> sheet from Students Stores (20¢ per </a:t>
            </a:r>
            <a:r>
              <a:rPr lang="en-US" sz="2300" dirty="0" err="1">
                <a:latin typeface="Georgia"/>
                <a:cs typeface="Georgia"/>
              </a:rPr>
              <a:t>Scantron</a:t>
            </a:r>
            <a:r>
              <a:rPr lang="en-US" sz="2300" dirty="0">
                <a:latin typeface="Georgia"/>
                <a:cs typeface="Georgia"/>
              </a:rPr>
              <a:t>) </a:t>
            </a:r>
          </a:p>
          <a:p>
            <a:pPr marL="914400" lvl="1" indent="-457200">
              <a:buFont typeface="Arial"/>
              <a:buChar char="•"/>
            </a:pPr>
            <a:r>
              <a:rPr lang="en-US" sz="2300" dirty="0">
                <a:latin typeface="Georgia"/>
                <a:cs typeface="Georgia"/>
              </a:rPr>
              <a:t>I will have 50 </a:t>
            </a:r>
            <a:r>
              <a:rPr lang="en-US" sz="2300" dirty="0" err="1">
                <a:latin typeface="Georgia"/>
                <a:cs typeface="Georgia"/>
              </a:rPr>
              <a:t>Scantron</a:t>
            </a:r>
            <a:r>
              <a:rPr lang="en-US" sz="2300" dirty="0">
                <a:latin typeface="Georgia"/>
                <a:cs typeface="Georgia"/>
              </a:rPr>
              <a:t> forms for sale on the day of the exam for 25</a:t>
            </a:r>
            <a:r>
              <a:rPr lang="en-US" sz="2300" dirty="0" smtClean="0">
                <a:latin typeface="Georgia"/>
                <a:cs typeface="Georgia"/>
              </a:rPr>
              <a:t>¢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latin typeface="Georgia"/>
              <a:cs typeface="Georgia"/>
            </a:endParaRPr>
          </a:p>
          <a:p>
            <a:pPr marL="457200" indent="-457200">
              <a:buFont typeface="Arial"/>
              <a:buChar char="•"/>
            </a:pPr>
            <a:r>
              <a:rPr lang="en-US" sz="2300" i="1" dirty="0">
                <a:latin typeface="Georgia"/>
                <a:cs typeface="Georgia"/>
              </a:rPr>
              <a:t>The Cosmic Perspective</a:t>
            </a:r>
            <a:r>
              <a:rPr lang="en-US" sz="2300" dirty="0">
                <a:latin typeface="Georgia"/>
                <a:cs typeface="Georgia"/>
              </a:rPr>
              <a:t> reading: </a:t>
            </a:r>
            <a:r>
              <a:rPr lang="en-US" sz="2300" dirty="0" smtClean="0">
                <a:latin typeface="Georgia"/>
                <a:cs typeface="Georgia"/>
              </a:rPr>
              <a:t>Sections 5.4 (pp. 150-160)</a:t>
            </a:r>
          </a:p>
          <a:p>
            <a:pPr lvl="1"/>
            <a:endParaRPr lang="en-US" sz="2300" dirty="0" smtClean="0">
              <a:latin typeface="Georgia"/>
              <a:cs typeface="Georgia"/>
            </a:endParaRPr>
          </a:p>
          <a:p>
            <a:endParaRPr lang="en-US" sz="2500" dirty="0" smtClean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78169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8160" y="-128835"/>
            <a:ext cx="9601200" cy="9601200"/>
          </a:xfrm>
          <a:prstGeom prst="rect">
            <a:avLst/>
          </a:prstGeom>
        </p:spPr>
      </p:pic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4325"/>
            <a:ext cx="8228013" cy="1062038"/>
          </a:xfrm>
        </p:spPr>
        <p:txBody>
          <a:bodyPr>
            <a:normAutofit/>
          </a:bodyPr>
          <a:lstStyle/>
          <a:p>
            <a:pPr eaLnBrk="1" hangingPunct="1">
              <a:lnSpc>
                <a:spcPct val="117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lang="en-US" sz="2500" i="1" u="sng" dirty="0" smtClean="0">
                <a:solidFill>
                  <a:srgbClr val="FFFF00"/>
                </a:solidFill>
                <a:latin typeface="Georgia"/>
                <a:cs typeface="Georgia"/>
              </a:rPr>
              <a:t>Lecture-Tutorial </a:t>
            </a:r>
            <a:r>
              <a:rPr lang="en-US" sz="2500" u="sng" dirty="0">
                <a:solidFill>
                  <a:srgbClr val="FFFF00"/>
                </a:solidFill>
                <a:latin typeface="Georgia"/>
                <a:cs typeface="Georgia"/>
              </a:rPr>
              <a:t>– </a:t>
            </a:r>
            <a:r>
              <a:rPr lang="en-US" sz="2500" u="sng" dirty="0" smtClean="0">
                <a:solidFill>
                  <a:srgbClr val="FFFF00"/>
                </a:solidFill>
                <a:latin typeface="Georgia"/>
                <a:cs typeface="Georgia"/>
              </a:rPr>
              <a:t>Light and Atoms (pp. 65-69)</a:t>
            </a:r>
            <a:endParaRPr lang="en-US" sz="2500" u="sng" dirty="0">
              <a:solidFill>
                <a:srgbClr val="FFFF00"/>
              </a:solidFill>
              <a:latin typeface="Georgia"/>
              <a:cs typeface="Georgia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39863"/>
            <a:ext cx="8228013" cy="5183187"/>
          </a:xfrm>
        </p:spPr>
        <p:txBody>
          <a:bodyPr tIns="0">
            <a:normAutofit lnSpcReduction="10000"/>
          </a:bodyPr>
          <a:lstStyle/>
          <a:p>
            <a:pPr marL="375846" indent="-280805" eaLnBrk="1" hangingPunct="1">
              <a:lnSpc>
                <a:spcPct val="117000"/>
              </a:lnSpc>
              <a:tabLst>
                <a:tab pos="377286" algn="l"/>
                <a:tab pos="479528" algn="l"/>
                <a:tab pos="894254" algn="l"/>
                <a:tab pos="1308980" algn="l"/>
                <a:tab pos="1723706" algn="l"/>
                <a:tab pos="2138432" algn="l"/>
                <a:tab pos="2553158" algn="l"/>
                <a:tab pos="2967884" algn="l"/>
                <a:tab pos="3382610" algn="l"/>
                <a:tab pos="3797336" algn="l"/>
                <a:tab pos="4212063" algn="l"/>
                <a:tab pos="4626789" algn="l"/>
                <a:tab pos="5041515" algn="l"/>
                <a:tab pos="5456241" algn="l"/>
                <a:tab pos="5870967" algn="l"/>
                <a:tab pos="6285693" algn="l"/>
                <a:tab pos="6700419" algn="l"/>
                <a:tab pos="7115145" algn="l"/>
                <a:tab pos="7529872" algn="l"/>
                <a:tab pos="7944598" algn="l"/>
                <a:tab pos="8359324" algn="l"/>
              </a:tabLst>
              <a:defRPr/>
            </a:pPr>
            <a:r>
              <a:rPr lang="en-US" sz="2500" dirty="0" smtClean="0">
                <a:solidFill>
                  <a:srgbClr val="FFFF00"/>
                </a:solidFill>
                <a:latin typeface="Georgia"/>
                <a:cs typeface="Georgia"/>
              </a:rPr>
              <a:t>Work </a:t>
            </a:r>
            <a:r>
              <a:rPr lang="en-US" sz="2500" dirty="0">
                <a:solidFill>
                  <a:srgbClr val="FFFF00"/>
                </a:solidFill>
                <a:latin typeface="Georgia"/>
                <a:cs typeface="Georgia"/>
              </a:rPr>
              <a:t>with a partner.</a:t>
            </a:r>
          </a:p>
          <a:p>
            <a:pPr marL="375846" indent="-280805" eaLnBrk="1" hangingPunct="1">
              <a:lnSpc>
                <a:spcPct val="117000"/>
              </a:lnSpc>
              <a:buSzPct val="45000"/>
              <a:buFont typeface="Wingdings" charset="0"/>
              <a:buChar char=""/>
              <a:tabLst>
                <a:tab pos="377286" algn="l"/>
                <a:tab pos="479528" algn="l"/>
                <a:tab pos="894254" algn="l"/>
                <a:tab pos="1308980" algn="l"/>
                <a:tab pos="1723706" algn="l"/>
                <a:tab pos="2138432" algn="l"/>
                <a:tab pos="2553158" algn="l"/>
                <a:tab pos="2967884" algn="l"/>
                <a:tab pos="3382610" algn="l"/>
                <a:tab pos="3797336" algn="l"/>
                <a:tab pos="4212063" algn="l"/>
                <a:tab pos="4626789" algn="l"/>
                <a:tab pos="5041515" algn="l"/>
                <a:tab pos="5456241" algn="l"/>
                <a:tab pos="5870967" algn="l"/>
                <a:tab pos="6285693" algn="l"/>
                <a:tab pos="6700419" algn="l"/>
                <a:tab pos="7115145" algn="l"/>
                <a:tab pos="7529872" algn="l"/>
                <a:tab pos="7944598" algn="l"/>
                <a:tab pos="8359324" algn="l"/>
              </a:tabLst>
              <a:defRPr/>
            </a:pPr>
            <a:r>
              <a:rPr lang="en-US" sz="2500" dirty="0" smtClean="0">
                <a:solidFill>
                  <a:srgbClr val="FFFF00"/>
                </a:solidFill>
                <a:latin typeface="Georgia"/>
                <a:cs typeface="Georgia"/>
              </a:rPr>
              <a:t>Read </a:t>
            </a:r>
            <a:r>
              <a:rPr lang="en-US" sz="2500" dirty="0">
                <a:solidFill>
                  <a:srgbClr val="FFFF00"/>
                </a:solidFill>
                <a:latin typeface="Georgia"/>
                <a:cs typeface="Georgia"/>
              </a:rPr>
              <a:t>the instructions and the questions </a:t>
            </a:r>
            <a:r>
              <a:rPr lang="en-US" sz="2500" i="1" dirty="0">
                <a:solidFill>
                  <a:srgbClr val="FFFF00"/>
                </a:solidFill>
                <a:latin typeface="Georgia"/>
                <a:cs typeface="Georgia"/>
              </a:rPr>
              <a:t>carefully</a:t>
            </a:r>
            <a:r>
              <a:rPr lang="en-US" sz="2500" dirty="0">
                <a:solidFill>
                  <a:srgbClr val="FFFF00"/>
                </a:solidFill>
                <a:latin typeface="Georgia"/>
                <a:cs typeface="Georgia"/>
              </a:rPr>
              <a:t>.</a:t>
            </a:r>
          </a:p>
          <a:p>
            <a:pPr marL="375846" indent="-280805" eaLnBrk="1" hangingPunct="1">
              <a:lnSpc>
                <a:spcPct val="117000"/>
              </a:lnSpc>
              <a:buSzPct val="45000"/>
              <a:buFont typeface="Wingdings" charset="0"/>
              <a:buChar char=""/>
              <a:tabLst>
                <a:tab pos="377286" algn="l"/>
                <a:tab pos="479528" algn="l"/>
                <a:tab pos="894254" algn="l"/>
                <a:tab pos="1308980" algn="l"/>
                <a:tab pos="1723706" algn="l"/>
                <a:tab pos="2138432" algn="l"/>
                <a:tab pos="2553158" algn="l"/>
                <a:tab pos="2967884" algn="l"/>
                <a:tab pos="3382610" algn="l"/>
                <a:tab pos="3797336" algn="l"/>
                <a:tab pos="4212063" algn="l"/>
                <a:tab pos="4626789" algn="l"/>
                <a:tab pos="5041515" algn="l"/>
                <a:tab pos="5456241" algn="l"/>
                <a:tab pos="5870967" algn="l"/>
                <a:tab pos="6285693" algn="l"/>
                <a:tab pos="6700419" algn="l"/>
                <a:tab pos="7115145" algn="l"/>
                <a:tab pos="7529872" algn="l"/>
                <a:tab pos="7944598" algn="l"/>
                <a:tab pos="8359324" algn="l"/>
              </a:tabLst>
              <a:defRPr/>
            </a:pPr>
            <a:r>
              <a:rPr lang="en-US" sz="2500" dirty="0" smtClean="0">
                <a:solidFill>
                  <a:srgbClr val="FFFF00"/>
                </a:solidFill>
                <a:latin typeface="Georgia"/>
                <a:cs typeface="Georgia"/>
              </a:rPr>
              <a:t>Discuss </a:t>
            </a:r>
            <a:r>
              <a:rPr lang="en-US" sz="2500" dirty="0">
                <a:solidFill>
                  <a:srgbClr val="FFFF00"/>
                </a:solidFill>
                <a:latin typeface="Georgia"/>
                <a:cs typeface="Georgia"/>
              </a:rPr>
              <a:t>the concepts and your answers with each other.  </a:t>
            </a:r>
            <a:r>
              <a:rPr lang="en-US" sz="2500" u="sng" dirty="0">
                <a:solidFill>
                  <a:srgbClr val="FFFF00"/>
                </a:solidFill>
                <a:latin typeface="Georgia"/>
                <a:cs typeface="Georgia"/>
              </a:rPr>
              <a:t>Take the time to understand the material now.</a:t>
            </a:r>
            <a:r>
              <a:rPr lang="en-US" sz="2500" dirty="0">
                <a:solidFill>
                  <a:srgbClr val="FFFF00"/>
                </a:solidFill>
                <a:latin typeface="Georgia"/>
                <a:cs typeface="Georgia"/>
              </a:rPr>
              <a:t>  It WILL help you on the </a:t>
            </a:r>
            <a:r>
              <a:rPr lang="en-US" sz="2500" dirty="0" smtClean="0">
                <a:solidFill>
                  <a:srgbClr val="FFFF00"/>
                </a:solidFill>
                <a:latin typeface="Georgia"/>
                <a:cs typeface="Georgia"/>
              </a:rPr>
              <a:t>final exam.</a:t>
            </a:r>
            <a:endParaRPr lang="en-US" sz="2500" dirty="0">
              <a:solidFill>
                <a:srgbClr val="FFFF00"/>
              </a:solidFill>
              <a:latin typeface="Georgia"/>
              <a:cs typeface="Georgia"/>
            </a:endParaRPr>
          </a:p>
          <a:p>
            <a:pPr marL="375846" indent="-280805" eaLnBrk="1" hangingPunct="1">
              <a:lnSpc>
                <a:spcPct val="117000"/>
              </a:lnSpc>
              <a:buSzPct val="45000"/>
              <a:buFont typeface="Wingdings" charset="0"/>
              <a:buChar char=""/>
              <a:tabLst>
                <a:tab pos="377286" algn="l"/>
                <a:tab pos="479528" algn="l"/>
                <a:tab pos="894254" algn="l"/>
                <a:tab pos="1308980" algn="l"/>
                <a:tab pos="1723706" algn="l"/>
                <a:tab pos="2138432" algn="l"/>
                <a:tab pos="2553158" algn="l"/>
                <a:tab pos="2967884" algn="l"/>
                <a:tab pos="3382610" algn="l"/>
                <a:tab pos="3797336" algn="l"/>
                <a:tab pos="4212063" algn="l"/>
                <a:tab pos="4626789" algn="l"/>
                <a:tab pos="5041515" algn="l"/>
                <a:tab pos="5456241" algn="l"/>
                <a:tab pos="5870967" algn="l"/>
                <a:tab pos="6285693" algn="l"/>
                <a:tab pos="6700419" algn="l"/>
                <a:tab pos="7115145" algn="l"/>
                <a:tab pos="7529872" algn="l"/>
                <a:tab pos="7944598" algn="l"/>
                <a:tab pos="8359324" algn="l"/>
              </a:tabLst>
              <a:defRPr/>
            </a:pPr>
            <a:r>
              <a:rPr lang="en-US" sz="2500" dirty="0" smtClean="0">
                <a:solidFill>
                  <a:srgbClr val="FFFF00"/>
                </a:solidFill>
                <a:latin typeface="Georgia"/>
                <a:cs typeface="Georgia"/>
              </a:rPr>
              <a:t>Come to a consensus on your answer before you both move on to a new question. </a:t>
            </a:r>
            <a:endParaRPr lang="en-US" sz="2500" dirty="0">
              <a:solidFill>
                <a:srgbClr val="FFFF00"/>
              </a:solidFill>
              <a:latin typeface="Georgia"/>
              <a:cs typeface="Georgia"/>
            </a:endParaRPr>
          </a:p>
          <a:p>
            <a:pPr marL="375846" indent="-280805" eaLnBrk="1" hangingPunct="1">
              <a:lnSpc>
                <a:spcPct val="117000"/>
              </a:lnSpc>
              <a:buSzPct val="45000"/>
              <a:buFont typeface="Wingdings" charset="0"/>
              <a:buChar char=""/>
              <a:tabLst>
                <a:tab pos="377286" algn="l"/>
                <a:tab pos="479528" algn="l"/>
                <a:tab pos="894254" algn="l"/>
                <a:tab pos="1308980" algn="l"/>
                <a:tab pos="1723706" algn="l"/>
                <a:tab pos="2138432" algn="l"/>
                <a:tab pos="2553158" algn="l"/>
                <a:tab pos="2967884" algn="l"/>
                <a:tab pos="3382610" algn="l"/>
                <a:tab pos="3797336" algn="l"/>
                <a:tab pos="4212063" algn="l"/>
                <a:tab pos="4626789" algn="l"/>
                <a:tab pos="5041515" algn="l"/>
                <a:tab pos="5456241" algn="l"/>
                <a:tab pos="5870967" algn="l"/>
                <a:tab pos="6285693" algn="l"/>
                <a:tab pos="6700419" algn="l"/>
                <a:tab pos="7115145" algn="l"/>
                <a:tab pos="7529872" algn="l"/>
                <a:tab pos="7944598" algn="l"/>
                <a:tab pos="8359324" algn="l"/>
              </a:tabLst>
              <a:defRPr/>
            </a:pPr>
            <a:r>
              <a:rPr lang="en-US" sz="2500" dirty="0" smtClean="0">
                <a:solidFill>
                  <a:srgbClr val="FFFF00"/>
                </a:solidFill>
                <a:latin typeface="Georgia"/>
                <a:cs typeface="Georgia"/>
              </a:rPr>
              <a:t>If </a:t>
            </a:r>
            <a:r>
              <a:rPr lang="en-US" sz="2500" dirty="0">
                <a:solidFill>
                  <a:srgbClr val="FFFF00"/>
                </a:solidFill>
                <a:latin typeface="Georgia"/>
                <a:cs typeface="Georgia"/>
              </a:rPr>
              <a:t>you are stuck or are not sure of your answer, ask another group</a:t>
            </a:r>
            <a:r>
              <a:rPr lang="en-US" sz="2500" dirty="0" smtClean="0">
                <a:solidFill>
                  <a:srgbClr val="FFFF00"/>
                </a:solidFill>
                <a:latin typeface="Georgia"/>
                <a:cs typeface="Georgia"/>
              </a:rPr>
              <a:t>.</a:t>
            </a:r>
          </a:p>
          <a:p>
            <a:pPr marL="375846" indent="-280805" eaLnBrk="1" hangingPunct="1">
              <a:lnSpc>
                <a:spcPct val="117000"/>
              </a:lnSpc>
              <a:buSzPct val="45000"/>
              <a:buFont typeface="Wingdings" charset="0"/>
              <a:buChar char=""/>
              <a:tabLst>
                <a:tab pos="377286" algn="l"/>
                <a:tab pos="479528" algn="l"/>
                <a:tab pos="894254" algn="l"/>
                <a:tab pos="1308980" algn="l"/>
                <a:tab pos="1723706" algn="l"/>
                <a:tab pos="2138432" algn="l"/>
                <a:tab pos="2553158" algn="l"/>
                <a:tab pos="2967884" algn="l"/>
                <a:tab pos="3382610" algn="l"/>
                <a:tab pos="3797336" algn="l"/>
                <a:tab pos="4212063" algn="l"/>
                <a:tab pos="4626789" algn="l"/>
                <a:tab pos="5041515" algn="l"/>
                <a:tab pos="5456241" algn="l"/>
                <a:tab pos="5870967" algn="l"/>
                <a:tab pos="6285693" algn="l"/>
                <a:tab pos="6700419" algn="l"/>
                <a:tab pos="7115145" algn="l"/>
                <a:tab pos="7529872" algn="l"/>
                <a:tab pos="7944598" algn="l"/>
                <a:tab pos="8359324" algn="l"/>
              </a:tabLst>
              <a:defRPr/>
            </a:pPr>
            <a:r>
              <a:rPr lang="en-US" sz="2500" dirty="0" smtClean="0">
                <a:solidFill>
                  <a:srgbClr val="FFFF00"/>
                </a:solidFill>
                <a:latin typeface="Georgia"/>
                <a:cs typeface="Georgia"/>
              </a:rPr>
              <a:t>If you are really stuck or don’t understand what the tutorial is asking, raise your hand and ask for help.</a:t>
            </a:r>
            <a:endParaRPr lang="en-US" sz="2500" dirty="0">
              <a:solidFill>
                <a:srgbClr val="FFFF00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441887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305280" y="829528"/>
            <a:ext cx="8380800" cy="85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>
              <a:spcBef>
                <a:spcPts val="1814"/>
              </a:spcBef>
            </a:pPr>
            <a:r>
              <a:rPr lang="en-US" sz="2500" dirty="0">
                <a:latin typeface="Georgia"/>
                <a:cs typeface="Georgia"/>
              </a:rPr>
              <a:t>Which picture shows the process by which an absorption line forms?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20" y="1869317"/>
            <a:ext cx="8294400" cy="2693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931811" y="4460802"/>
            <a:ext cx="4639253" cy="470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81639" tIns="42452" rIns="81639" bIns="42452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>
              <a:spcBef>
                <a:spcPts val="1814"/>
              </a:spcBef>
            </a:pPr>
            <a:r>
              <a:rPr lang="en-US" sz="2500" dirty="0" smtClean="0">
                <a:latin typeface="Georgia"/>
                <a:cs typeface="Georgia"/>
              </a:rPr>
              <a:t>E) more than one of the above</a:t>
            </a:r>
            <a:endParaRPr lang="en-US" sz="25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725254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328320" y="414764"/>
            <a:ext cx="8380800" cy="85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>
              <a:spcBef>
                <a:spcPts val="1814"/>
              </a:spcBef>
            </a:pPr>
            <a:r>
              <a:rPr lang="en-US" sz="2500" dirty="0">
                <a:latin typeface="Georgia"/>
                <a:cs typeface="Georgia"/>
              </a:rPr>
              <a:t>In which picture would the atom emit a photon with the most energy?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80" y="1451673"/>
            <a:ext cx="5806080" cy="4355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43500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/>
          <p:cNvSpPr txBox="1">
            <a:spLocks noChangeArrowheads="1"/>
          </p:cNvSpPr>
          <p:nvPr/>
        </p:nvSpPr>
        <p:spPr bwMode="auto">
          <a:xfrm>
            <a:off x="328320" y="414764"/>
            <a:ext cx="8380800" cy="85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2452" rIns="81639" bIns="42452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>
              <a:spcBef>
                <a:spcPts val="1814"/>
              </a:spcBef>
            </a:pPr>
            <a:r>
              <a:rPr lang="en-US" sz="2500" dirty="0">
                <a:latin typeface="Georgia"/>
                <a:cs typeface="Georgia"/>
              </a:rPr>
              <a:t>In which picture would the atom emit a photon with the </a:t>
            </a:r>
            <a:r>
              <a:rPr lang="en-US" sz="2500" dirty="0" smtClean="0">
                <a:latin typeface="Georgia"/>
                <a:cs typeface="Georgia"/>
              </a:rPr>
              <a:t>longest wavelength?</a:t>
            </a:r>
            <a:endParaRPr lang="en-US" sz="2500" dirty="0">
              <a:latin typeface="Georgia"/>
              <a:cs typeface="Georgia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80" y="1451673"/>
            <a:ext cx="5806080" cy="4355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90593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9250" y="351831"/>
            <a:ext cx="8524875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Georgia"/>
                <a:cs typeface="Georgia"/>
              </a:rPr>
              <a:t>In-class writing: Feedback on the course</a:t>
            </a:r>
          </a:p>
          <a:p>
            <a:endParaRPr lang="en-US" sz="2800" dirty="0" smtClean="0">
              <a:latin typeface="Georgia"/>
              <a:cs typeface="Georgia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Georgia"/>
                <a:cs typeface="Georgia"/>
              </a:rPr>
              <a:t>What aspects of the course would you like to see continue?</a:t>
            </a:r>
          </a:p>
          <a:p>
            <a:endParaRPr lang="en-US" sz="2800" dirty="0" smtClean="0">
              <a:latin typeface="Georgia"/>
              <a:cs typeface="Georgia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Georgia"/>
                <a:cs typeface="Georgia"/>
              </a:rPr>
              <a:t>What aspects of the course would you like to see change?</a:t>
            </a:r>
          </a:p>
          <a:p>
            <a:endParaRPr lang="en-US" sz="2800" dirty="0" smtClean="0">
              <a:latin typeface="Georgia"/>
              <a:cs typeface="Georgia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Georgia"/>
                <a:cs typeface="Georgia"/>
              </a:rPr>
              <a:t>What would help you be more successful/continue your success?</a:t>
            </a:r>
          </a:p>
          <a:p>
            <a:endParaRPr lang="en-US" sz="2800" dirty="0" smtClean="0">
              <a:latin typeface="Georgia"/>
              <a:cs typeface="Georgia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Georgia"/>
                <a:cs typeface="Georgia"/>
              </a:rPr>
              <a:t>Other comments?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876534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/>
                <a:cs typeface="Georgia"/>
              </a:rPr>
              <a:t>Molecules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eorgia"/>
                <a:cs typeface="Georgia"/>
              </a:rPr>
              <a:t>2 or more atoms bonded together</a:t>
            </a:r>
          </a:p>
          <a:p>
            <a:r>
              <a:rPr lang="en-US" dirty="0" smtClean="0">
                <a:latin typeface="Georgia"/>
                <a:cs typeface="Georgia"/>
              </a:rPr>
              <a:t>Molecules produce emission and absorption spectra in 3 different ways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Georgia"/>
                <a:cs typeface="Georgia"/>
              </a:rPr>
              <a:t>Electrons in atoms change energy levels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Georgia"/>
                <a:cs typeface="Georgia"/>
              </a:rPr>
              <a:t>The molecule changes how fast it’s vibrating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Georgia"/>
                <a:cs typeface="Georgia"/>
              </a:rPr>
              <a:t>The molecule changes how fast it’s rotating</a:t>
            </a:r>
            <a:endParaRPr lang="en-US" dirty="0">
              <a:latin typeface="Georgia"/>
              <a:cs typeface="Georgia"/>
            </a:endParaRPr>
          </a:p>
        </p:txBody>
      </p:sp>
      <p:grpSp>
        <p:nvGrpSpPr>
          <p:cNvPr id="7" name="Group 6"/>
          <p:cNvGrpSpPr/>
          <p:nvPr/>
        </p:nvGrpSpPr>
        <p:grpSpPr>
          <a:xfrm flipH="1">
            <a:off x="3553961" y="5249421"/>
            <a:ext cx="2351062" cy="928145"/>
            <a:chOff x="2973929" y="5249421"/>
            <a:chExt cx="2351062" cy="928145"/>
          </a:xfrm>
        </p:grpSpPr>
        <p:sp>
          <p:nvSpPr>
            <p:cNvPr id="4" name="Oval 3"/>
            <p:cNvSpPr/>
            <p:nvPr/>
          </p:nvSpPr>
          <p:spPr>
            <a:xfrm>
              <a:off x="4675356" y="5370596"/>
              <a:ext cx="649635" cy="648412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973929" y="5249421"/>
              <a:ext cx="928051" cy="928145"/>
            </a:xfrm>
            <a:prstGeom prst="ellipse">
              <a:avLst/>
            </a:prstGeom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901980" y="5713494"/>
              <a:ext cx="773376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470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452438"/>
            <a:ext cx="8483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Georgia"/>
                <a:cs typeface="Georgia"/>
              </a:rPr>
              <a:t>Molecular </a:t>
            </a:r>
            <a:r>
              <a:rPr lang="en-US" sz="2800" b="1" dirty="0" smtClean="0">
                <a:solidFill>
                  <a:srgbClr val="0000FF"/>
                </a:solidFill>
                <a:latin typeface="Georgia"/>
                <a:cs typeface="Georgia"/>
              </a:rPr>
              <a:t>Electron Transitions </a:t>
            </a:r>
            <a:r>
              <a:rPr lang="en-US" sz="2800" dirty="0" smtClean="0">
                <a:latin typeface="Georgia"/>
                <a:cs typeface="Georgia"/>
              </a:rPr>
              <a:t>and the Emission and Absorption of </a:t>
            </a:r>
            <a:r>
              <a:rPr lang="en-US" sz="2800" b="1" dirty="0" smtClean="0">
                <a:solidFill>
                  <a:srgbClr val="0000FF"/>
                </a:solidFill>
                <a:latin typeface="Georgia"/>
                <a:cs typeface="Georgia"/>
              </a:rPr>
              <a:t>Visible and UV Light</a:t>
            </a:r>
            <a:endParaRPr lang="en-US" sz="2800" b="1" dirty="0">
              <a:solidFill>
                <a:srgbClr val="0000FF"/>
              </a:solidFill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874839"/>
            <a:ext cx="8229600" cy="2786061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Georgia"/>
                <a:cs typeface="Georgia"/>
              </a:rPr>
              <a:t>Just like atoms, molecules can emit light when an electron transitions from a high energy level to a low energy level, and they can absorb light when an electron transitions from a low energy level to a high energy level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0" y="4946134"/>
            <a:ext cx="9158595" cy="1374970"/>
            <a:chOff x="0" y="4946134"/>
            <a:chExt cx="9158595" cy="1374970"/>
          </a:xfrm>
        </p:grpSpPr>
        <p:grpSp>
          <p:nvGrpSpPr>
            <p:cNvPr id="22" name="Group 21"/>
            <p:cNvGrpSpPr/>
            <p:nvPr/>
          </p:nvGrpSpPr>
          <p:grpSpPr>
            <a:xfrm>
              <a:off x="0" y="4946134"/>
              <a:ext cx="9158595" cy="1374970"/>
              <a:chOff x="0" y="4946134"/>
              <a:chExt cx="9158595" cy="137497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0" y="5494572"/>
                <a:ext cx="9158595" cy="826532"/>
                <a:chOff x="0" y="5494572"/>
                <a:chExt cx="9158595" cy="826532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0" y="5494572"/>
                  <a:ext cx="4560628" cy="826532"/>
                  <a:chOff x="388278" y="5863904"/>
                  <a:chExt cx="4560628" cy="826532"/>
                </a:xfrm>
              </p:grpSpPr>
              <p:grpSp>
                <p:nvGrpSpPr>
                  <p:cNvPr id="5" name="Group 4"/>
                  <p:cNvGrpSpPr/>
                  <p:nvPr/>
                </p:nvGrpSpPr>
                <p:grpSpPr>
                  <a:xfrm>
                    <a:off x="388278" y="6321104"/>
                    <a:ext cx="4560628" cy="369332"/>
                    <a:chOff x="388278" y="5867400"/>
                    <a:chExt cx="4560628" cy="369332"/>
                  </a:xfrm>
                </p:grpSpPr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388278" y="5867400"/>
                      <a:ext cx="189276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s</a:t>
                      </a:r>
                      <a:r>
                        <a:rPr lang="en-US" dirty="0" smtClean="0"/>
                        <a:t>hort wavelengths</a:t>
                      </a:r>
                      <a:endParaRPr lang="en-US" dirty="0"/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3056137" y="5867400"/>
                      <a:ext cx="189276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 smtClean="0"/>
                        <a:t>long wavelengths</a:t>
                      </a:r>
                      <a:endParaRPr lang="en-US" dirty="0"/>
                    </a:p>
                  </p:txBody>
                </p:sp>
              </p:grpSp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928352" y="5863904"/>
                    <a:ext cx="3200400" cy="457200"/>
                    <a:chOff x="0" y="0"/>
                    <a:chExt cx="4160520" cy="640080"/>
                  </a:xfrm>
                </p:grpSpPr>
                <p:grpSp>
                  <p:nvGrpSpPr>
                    <p:cNvPr id="7" name="Group 6"/>
                    <p:cNvGrpSpPr/>
                    <p:nvPr/>
                  </p:nvGrpSpPr>
                  <p:grpSpPr>
                    <a:xfrm>
                      <a:off x="0" y="0"/>
                      <a:ext cx="4160520" cy="640080"/>
                      <a:chOff x="0" y="0"/>
                      <a:chExt cx="4160520" cy="640080"/>
                    </a:xfrm>
                  </p:grpSpPr>
                  <p:sp>
                    <p:nvSpPr>
                      <p:cNvPr id="11" name="Rectangle 10"/>
                      <p:cNvSpPr/>
                      <p:nvPr/>
                    </p:nvSpPr>
                    <p:spPr>
                      <a:xfrm>
                        <a:off x="0" y="0"/>
                        <a:ext cx="4160520" cy="64008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" name="Rectangle 11"/>
                      <p:cNvSpPr/>
                      <p:nvPr/>
                    </p:nvSpPr>
                    <p:spPr>
                      <a:xfrm>
                        <a:off x="518160" y="0"/>
                        <a:ext cx="81280" cy="6400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rgbClr val="000000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8" name="Rectangle 7"/>
                    <p:cNvSpPr/>
                    <p:nvPr/>
                  </p:nvSpPr>
                  <p:spPr>
                    <a:xfrm>
                      <a:off x="1686560" y="0"/>
                      <a:ext cx="81280" cy="6400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00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" name="Rectangle 8"/>
                    <p:cNvSpPr/>
                    <p:nvPr/>
                  </p:nvSpPr>
                  <p:spPr>
                    <a:xfrm>
                      <a:off x="1442720" y="0"/>
                      <a:ext cx="81280" cy="6400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00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2458720" y="0"/>
                      <a:ext cx="81280" cy="6400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000000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4597967" y="5924784"/>
                  <a:ext cx="4560628" cy="369332"/>
                  <a:chOff x="388278" y="6321104"/>
                  <a:chExt cx="4560628" cy="369332"/>
                </a:xfrm>
              </p:grpSpPr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388278" y="6321104"/>
                    <a:ext cx="189276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s</a:t>
                    </a:r>
                    <a:r>
                      <a:rPr lang="en-US" dirty="0" smtClean="0"/>
                      <a:t>hort wavelengths</a:t>
                    </a:r>
                    <a:endParaRPr lang="en-US" dirty="0"/>
                  </a:p>
                </p:txBody>
              </p: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3056137" y="6321104"/>
                    <a:ext cx="189276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long wavelengths</a:t>
                    </a:r>
                    <a:endParaRPr lang="en-US" dirty="0"/>
                  </a:p>
                </p:txBody>
              </p:sp>
            </p:grpSp>
          </p:grpSp>
          <p:sp>
            <p:nvSpPr>
              <p:cNvPr id="21" name="Rectangle 20"/>
              <p:cNvSpPr/>
              <p:nvPr/>
            </p:nvSpPr>
            <p:spPr>
              <a:xfrm>
                <a:off x="1155937" y="4946134"/>
                <a:ext cx="234551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/>
                  <a:t>e</a:t>
                </a:r>
                <a:r>
                  <a:rPr lang="en-US" sz="2200" dirty="0" smtClean="0"/>
                  <a:t>mission spectrum</a:t>
                </a:r>
                <a:endParaRPr lang="en-US" sz="2200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5626337" y="5009634"/>
              <a:ext cx="2572179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 smtClean="0"/>
                <a:t>absorption spectrum</a:t>
              </a:r>
              <a:endParaRPr lang="en-US" sz="22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23718" y="5495772"/>
            <a:ext cx="2743200" cy="457200"/>
            <a:chOff x="0" y="0"/>
            <a:chExt cx="3566160" cy="640080"/>
          </a:xfrm>
        </p:grpSpPr>
        <p:grpSp>
          <p:nvGrpSpPr>
            <p:cNvPr id="26" name="Group 25"/>
            <p:cNvGrpSpPr/>
            <p:nvPr/>
          </p:nvGrpSpPr>
          <p:grpSpPr>
            <a:xfrm>
              <a:off x="0" y="0"/>
              <a:ext cx="3566160" cy="640080"/>
              <a:chOff x="0" y="0"/>
              <a:chExt cx="3566160" cy="64008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0" y="0"/>
                <a:ext cx="3566160" cy="64008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tint val="66000"/>
                      <a:satMod val="160000"/>
                    </a:schemeClr>
                  </a:gs>
                  <a:gs pos="50000">
                    <a:schemeClr val="tx1">
                      <a:tint val="44500"/>
                      <a:satMod val="160000"/>
                    </a:schemeClr>
                  </a:gs>
                  <a:gs pos="100000">
                    <a:schemeClr val="tx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14462" y="0"/>
                <a:ext cx="81280" cy="64008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1599740" y="0"/>
              <a:ext cx="81280" cy="64008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77801" y="0"/>
              <a:ext cx="81280" cy="64008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351618" y="0"/>
              <a:ext cx="81280" cy="64008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2337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27762</TotalTime>
  <Words>819</Words>
  <Application>Microsoft Macintosh PowerPoint</Application>
  <PresentationFormat>On-screen Show (4:3)</PresentationFormat>
  <Paragraphs>98</Paragraphs>
  <Slides>15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ASTR 101: Introduction to Astronomy The Solar System</vt:lpstr>
      <vt:lpstr>PowerPoint Presentation</vt:lpstr>
      <vt:lpstr>Lecture-Tutorial – Light and Atoms (pp. 65-69)</vt:lpstr>
      <vt:lpstr>PowerPoint Presentation</vt:lpstr>
      <vt:lpstr>PowerPoint Presentation</vt:lpstr>
      <vt:lpstr>PowerPoint Presentation</vt:lpstr>
      <vt:lpstr>PowerPoint Presentation</vt:lpstr>
      <vt:lpstr>Molecules</vt:lpstr>
      <vt:lpstr>Molecular Electron Transitions and the Emission and Absorption of Visible and UV Light</vt:lpstr>
      <vt:lpstr>Molecular Vibrations and the Emission of Infrared Light</vt:lpstr>
      <vt:lpstr>Molecular Vibrations and the Absorption of Infrared Light</vt:lpstr>
      <vt:lpstr>Which of the following represents the molecule that is absorbing the lowest energy infrared photon?</vt:lpstr>
      <vt:lpstr>Molecular Rotations and the Emission of Radio Light</vt:lpstr>
      <vt:lpstr>Molecular Rotations and the Absorption of Radio Light</vt:lpstr>
      <vt:lpstr>Which of the following represents the molecule that is emitting the highest energy radio photon?</vt:lpstr>
    </vt:vector>
  </TitlesOfParts>
  <Company>University of North Carolina at Chapel Hill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Colin Wallace</dc:creator>
  <cp:lastModifiedBy>Colin Wallace</cp:lastModifiedBy>
  <cp:revision>266</cp:revision>
  <dcterms:created xsi:type="dcterms:W3CDTF">2016-05-09T17:18:46Z</dcterms:created>
  <dcterms:modified xsi:type="dcterms:W3CDTF">2017-03-10T19:53:10Z</dcterms:modified>
</cp:coreProperties>
</file>